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omments/comment8.xml" ContentType="application/vnd.openxmlformats-officedocument.presentationml.comment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ppt/charts/chart13.xml" ContentType="application/vnd.openxmlformats-officedocument.drawingml.chart+xml"/>
  <Override PartName="/ppt/drawings/drawing13.xml" ContentType="application/vnd.openxmlformats-officedocument.drawingml.chartshape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7" r:id="rId3"/>
    <p:sldId id="352" r:id="rId4"/>
    <p:sldId id="357" r:id="rId5"/>
    <p:sldId id="361" r:id="rId6"/>
    <p:sldId id="342" r:id="rId7"/>
    <p:sldId id="313" r:id="rId8"/>
    <p:sldId id="311" r:id="rId9"/>
    <p:sldId id="355" r:id="rId10"/>
    <p:sldId id="354" r:id="rId11"/>
    <p:sldId id="356" r:id="rId12"/>
    <p:sldId id="312" r:id="rId13"/>
    <p:sldId id="288" r:id="rId14"/>
    <p:sldId id="364" r:id="rId15"/>
    <p:sldId id="314" r:id="rId16"/>
    <p:sldId id="315" r:id="rId17"/>
    <p:sldId id="349" r:id="rId18"/>
    <p:sldId id="350" r:id="rId19"/>
    <p:sldId id="351" r:id="rId20"/>
    <p:sldId id="323" r:id="rId21"/>
    <p:sldId id="289" r:id="rId22"/>
    <p:sldId id="362" r:id="rId23"/>
    <p:sldId id="319" r:id="rId24"/>
    <p:sldId id="363" r:id="rId25"/>
    <p:sldId id="360" r:id="rId26"/>
    <p:sldId id="320" r:id="rId27"/>
    <p:sldId id="322" r:id="rId28"/>
    <p:sldId id="321" r:id="rId29"/>
    <p:sldId id="293" r:id="rId30"/>
    <p:sldId id="324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25" r:id="rId47"/>
    <p:sldId id="296" r:id="rId48"/>
    <p:sldId id="345" r:id="rId49"/>
    <p:sldId id="346" r:id="rId50"/>
    <p:sldId id="347" r:id="rId51"/>
    <p:sldId id="348" r:id="rId52"/>
    <p:sldId id="284" r:id="rId53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tsuo Iryo(井料　達生)" initials="TI" lastIdx="20" clrIdx="0">
    <p:extLst>
      <p:ext uri="{19B8F6BF-5375-455C-9EA6-DF929625EA0E}">
        <p15:presenceInfo xmlns:p15="http://schemas.microsoft.com/office/powerpoint/2012/main" userId="S::a7618@n-koei.co.jp::2682a157-a320-4625-9805-6d215ccae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69" autoAdjust="0"/>
  </p:normalViewPr>
  <p:slideViewPr>
    <p:cSldViewPr snapToGrid="0">
      <p:cViewPr varScale="1">
        <p:scale>
          <a:sx n="68" d="100"/>
          <a:sy n="68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Cost%20Brackup%2030-09-2020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Cumulative Financial Progress of</a:t>
            </a:r>
            <a:r>
              <a:rPr lang="en-US" sz="1400" baseline="0"/>
              <a:t> The Project Upto 30th September,2020 in  Different Categories</a:t>
            </a:r>
            <a:endParaRPr lang="en-US" sz="1400"/>
          </a:p>
        </c:rich>
      </c:tx>
      <c:layout>
        <c:manualLayout>
          <c:xMode val="edge"/>
          <c:yMode val="edge"/>
          <c:x val="0.16341857472524224"/>
          <c:y val="1.254568453668566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237849286563631E-2"/>
          <c:y val="5.7413834242506852E-2"/>
          <c:w val="0.9051910916904925"/>
          <c:h val="0.86937339209840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Data_Table!$B$33</c:f>
              <c:strCache>
                <c:ptCount val="1"/>
                <c:pt idx="0">
                  <c:v>Consultant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(Data_Table!$C$33,Data_Table!$H$33)</c:f>
              <c:numCache>
                <c:formatCode>0.00</c:formatCode>
                <c:ptCount val="2"/>
                <c:pt idx="0">
                  <c:v>79.010000000000005</c:v>
                </c:pt>
                <c:pt idx="1">
                  <c:v>56.18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C-422B-AEC2-05AE7C2406AC}"/>
            </c:ext>
          </c:extLst>
        </c:ser>
        <c:ser>
          <c:idx val="1"/>
          <c:order val="1"/>
          <c:tx>
            <c:strRef>
              <c:f>Data_Table!$B$34</c:f>
              <c:strCache>
                <c:ptCount val="1"/>
                <c:pt idx="0">
                  <c:v>Physiacal Works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(Data_Table!$C$34,Data_Table!$H$34)</c:f>
              <c:numCache>
                <c:formatCode>0.00</c:formatCode>
                <c:ptCount val="2"/>
                <c:pt idx="0">
                  <c:v>537.27</c:v>
                </c:pt>
                <c:pt idx="1">
                  <c:v>308.75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DC-422B-AEC2-05AE7C2406AC}"/>
            </c:ext>
          </c:extLst>
        </c:ser>
        <c:ser>
          <c:idx val="2"/>
          <c:order val="2"/>
          <c:tx>
            <c:strRef>
              <c:f>Data_Table!$B$35</c:f>
              <c:strCache>
                <c:ptCount val="1"/>
                <c:pt idx="0">
                  <c:v>Agriculture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(Data_Table!$C$35,Data_Table!$H$35)</c:f>
              <c:numCache>
                <c:formatCode>0.00</c:formatCode>
                <c:ptCount val="2"/>
                <c:pt idx="0">
                  <c:v>42.53</c:v>
                </c:pt>
                <c:pt idx="1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DC-422B-AEC2-05AE7C2406AC}"/>
            </c:ext>
          </c:extLst>
        </c:ser>
        <c:ser>
          <c:idx val="3"/>
          <c:order val="3"/>
          <c:tx>
            <c:strRef>
              <c:f>Data_Table!$B$36</c:f>
              <c:strCache>
                <c:ptCount val="1"/>
                <c:pt idx="0">
                  <c:v>Land Acquisition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(Data_Table!$C$36,Data_Table!$H$36)</c:f>
              <c:numCache>
                <c:formatCode>0.00</c:formatCode>
                <c:ptCount val="2"/>
                <c:pt idx="0">
                  <c:v>240</c:v>
                </c:pt>
                <c:pt idx="1">
                  <c:v>153.24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DC-422B-AEC2-05AE7C2406AC}"/>
            </c:ext>
          </c:extLst>
        </c:ser>
        <c:ser>
          <c:idx val="4"/>
          <c:order val="4"/>
          <c:tx>
            <c:strRef>
              <c:f>Data_Table!$B$37</c:f>
              <c:strCache>
                <c:ptCount val="1"/>
                <c:pt idx="0">
                  <c:v>Procurements of Goods &amp; Vehicles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(Data_Table!$C$37,Data_Table!$H$37)</c:f>
              <c:numCache>
                <c:formatCode>0.00</c:formatCode>
                <c:ptCount val="2"/>
                <c:pt idx="0">
                  <c:v>10.66</c:v>
                </c:pt>
                <c:pt idx="1">
                  <c:v>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DC-422B-AEC2-05AE7C2406AC}"/>
            </c:ext>
          </c:extLst>
        </c:ser>
        <c:ser>
          <c:idx val="5"/>
          <c:order val="5"/>
          <c:tx>
            <c:strRef>
              <c:f>Data_Table!$B$38</c:f>
              <c:strCache>
                <c:ptCount val="1"/>
                <c:pt idx="0">
                  <c:v>TAX &amp; VAT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(Data_Table!$C$38,Data_Table!$H$38)</c:f>
              <c:numCache>
                <c:formatCode>0.00</c:formatCode>
                <c:ptCount val="2"/>
                <c:pt idx="0">
                  <c:v>25.96</c:v>
                </c:pt>
                <c:pt idx="1">
                  <c:v>18.09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DC-422B-AEC2-05AE7C2406AC}"/>
            </c:ext>
          </c:extLst>
        </c:ser>
        <c:ser>
          <c:idx val="6"/>
          <c:order val="6"/>
          <c:tx>
            <c:strRef>
              <c:f>Data_Table!$B$39</c:f>
              <c:strCache>
                <c:ptCount val="1"/>
                <c:pt idx="0">
                  <c:v>Office Administration(Outsourcing,office rent,petrol &amp; lubricant)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(Data_Table!$C$39,Data_Table!$H$39)</c:f>
              <c:numCache>
                <c:formatCode>0.00</c:formatCode>
                <c:ptCount val="2"/>
                <c:pt idx="0">
                  <c:v>36.6</c:v>
                </c:pt>
                <c:pt idx="1">
                  <c:v>22.28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DC-422B-AEC2-05AE7C2406AC}"/>
            </c:ext>
          </c:extLst>
        </c:ser>
        <c:ser>
          <c:idx val="7"/>
          <c:order val="7"/>
          <c:tx>
            <c:strRef>
              <c:f>Data_Table!$B$40</c:f>
              <c:strCache>
                <c:ptCount val="1"/>
                <c:pt idx="0">
                  <c:v>Contingency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(Data_Table!$C$40,Data_Table!$H$40)</c:f>
              <c:numCache>
                <c:formatCode>0.00</c:formatCode>
                <c:ptCount val="2"/>
                <c:pt idx="0">
                  <c:v>6.6013999999999999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DC-422B-AEC2-05AE7C2406AC}"/>
            </c:ext>
          </c:extLst>
        </c:ser>
        <c:ser>
          <c:idx val="8"/>
          <c:order val="8"/>
          <c:tx>
            <c:strRef>
              <c:f>Data_Table!$B$41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630042532314353E-3"/>
                  <c:y val="6.4477389929696012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AEDC-422B-AEC2-05AE7C2406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(Data_Table!$C$41,Data_Table!$H$41)</c:f>
              <c:numCache>
                <c:formatCode>0.00</c:formatCode>
                <c:ptCount val="2"/>
                <c:pt idx="0">
                  <c:v>978.65139999999997</c:v>
                </c:pt>
                <c:pt idx="1">
                  <c:v>593.81000000000006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DC-422B-AEC2-05AE7C240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1"/>
        <c:axId val="171773312"/>
        <c:axId val="171807872"/>
      </c:barChart>
      <c:catAx>
        <c:axId val="17177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07872"/>
        <c:crosses val="autoZero"/>
        <c:auto val="1"/>
        <c:lblAlgn val="ctr"/>
        <c:lblOffset val="100"/>
        <c:noMultiLvlLbl val="0"/>
      </c:catAx>
      <c:valAx>
        <c:axId val="171807872"/>
        <c:scaling>
          <c:orientation val="minMax"/>
          <c:max val="1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BDT  Crore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in"/>
        <c:minorTickMark val="out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7331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504936371182853"/>
          <c:y val="6.587885305545596E-2"/>
          <c:w val="0.46539758272283532"/>
          <c:h val="0.1775811879314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Progress of Demonstration Support Service Especially Boro &amp; Aman Rice Compare to Target (Total)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31536100360337"/>
          <c:y val="0.23273140857392827"/>
          <c:w val="0.82512900929756661"/>
          <c:h val="0.5052479305471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Graph'!$B$2:$C$2</c:f>
              <c:numCache>
                <c:formatCode>General</c:formatCode>
                <c:ptCount val="2"/>
                <c:pt idx="0">
                  <c:v>5203</c:v>
                </c:pt>
                <c:pt idx="1">
                  <c:v>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4-4002-9477-133CFE0AEBE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Graph'!$B$3:$C$3</c:f>
              <c:numCache>
                <c:formatCode>General</c:formatCode>
                <c:ptCount val="2"/>
                <c:pt idx="0">
                  <c:v>3309</c:v>
                </c:pt>
                <c:pt idx="1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4-4002-9477-133CFE0AE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09432"/>
        <c:axId val="122906296"/>
      </c:barChart>
      <c:catAx>
        <c:axId val="12290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6296"/>
        <c:crosses val="autoZero"/>
        <c:auto val="1"/>
        <c:lblAlgn val="ctr"/>
        <c:lblOffset val="100"/>
        <c:noMultiLvlLbl val="0"/>
      </c:catAx>
      <c:valAx>
        <c:axId val="122906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64413823272088"/>
          <c:y val="0.3292818606007582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Progrees of Non-Rice,Vegetable</a:t>
            </a:r>
            <a:r>
              <a:rPr lang="en-US" sz="1800" b="1" baseline="0">
                <a:solidFill>
                  <a:schemeClr val="tx1"/>
                </a:solidFill>
              </a:rPr>
              <a:t> &amp; Fruits  Demontration Compare to Target (Total)</a:t>
            </a:r>
            <a:endParaRPr lang="en-US" sz="18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08092738407698"/>
          <c:y val="0.19122097058552939"/>
          <c:w val="0.81103018372703417"/>
          <c:h val="0.59375429032909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Graph'!$D$2:$I$2</c:f>
              <c:numCache>
                <c:formatCode>General</c:formatCode>
                <c:ptCount val="6"/>
                <c:pt idx="0">
                  <c:v>135</c:v>
                </c:pt>
                <c:pt idx="1">
                  <c:v>100</c:v>
                </c:pt>
                <c:pt idx="2">
                  <c:v>130</c:v>
                </c:pt>
                <c:pt idx="3">
                  <c:v>5</c:v>
                </c:pt>
                <c:pt idx="4">
                  <c:v>514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1-458A-9799-AC046717406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Graph'!$D$3:$I$3</c:f>
              <c:numCache>
                <c:formatCode>General</c:formatCode>
                <c:ptCount val="6"/>
                <c:pt idx="0">
                  <c:v>65</c:v>
                </c:pt>
                <c:pt idx="1">
                  <c:v>30.56</c:v>
                </c:pt>
                <c:pt idx="2">
                  <c:v>70.930000000000007</c:v>
                </c:pt>
                <c:pt idx="3">
                  <c:v>3</c:v>
                </c:pt>
                <c:pt idx="4">
                  <c:v>354</c:v>
                </c:pt>
                <c:pt idx="5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1-458A-9799-AC046717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7"/>
        <c:axId val="122913744"/>
        <c:axId val="122907864"/>
      </c:barChart>
      <c:catAx>
        <c:axId val="12291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7864"/>
        <c:crosses val="autoZero"/>
        <c:auto val="1"/>
        <c:lblAlgn val="ctr"/>
        <c:lblOffset val="100"/>
        <c:noMultiLvlLbl val="0"/>
      </c:catAx>
      <c:valAx>
        <c:axId val="1229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1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86636045494317"/>
          <c:y val="0.24131889763779524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35300217102492"/>
          <c:y val="0.25774785704657011"/>
          <c:w val="0.72817687912467732"/>
          <c:h val="0.56559919436052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'ToT-IFM-FFS'!$A$3</c:f>
              <c:strCache>
                <c:ptCount val="1"/>
                <c:pt idx="0">
                  <c:v>Target (WMG)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'ToT-IFM-FFS'!$B$3:$C$3</c:f>
              <c:numCache>
                <c:formatCode>General</c:formatCode>
                <c:ptCount val="2"/>
                <c:pt idx="0">
                  <c:v>228</c:v>
                </c:pt>
                <c:pt idx="1">
                  <c:v>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4FD3-B7BB-C35D40FD3940}"/>
            </c:ext>
          </c:extLst>
        </c:ser>
        <c:ser>
          <c:idx val="1"/>
          <c:order val="1"/>
          <c:tx>
            <c:strRef>
              <c:f>'ToT-IFM-FFS'!$A$4</c:f>
              <c:strCache>
                <c:ptCount val="1"/>
                <c:pt idx="0">
                  <c:v>Achievement (WMG)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'ToT-IFM-FFS'!$B$4:$C$4</c:f>
              <c:numCache>
                <c:formatCode>General</c:formatCode>
                <c:ptCount val="2"/>
                <c:pt idx="0">
                  <c:v>143</c:v>
                </c:pt>
                <c:pt idx="1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24-4FD3-B7BB-C35D40FD3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-18"/>
        <c:axId val="122908256"/>
        <c:axId val="122909824"/>
      </c:barChart>
      <c:catAx>
        <c:axId val="12290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22909824"/>
        <c:crosses val="autoZero"/>
        <c:auto val="1"/>
        <c:lblAlgn val="ctr"/>
        <c:lblOffset val="100"/>
        <c:noMultiLvlLbl val="0"/>
      </c:catAx>
      <c:valAx>
        <c:axId val="122909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229082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347363986909043"/>
          <c:y val="0.1813745034136594"/>
          <c:w val="0.66733568797727449"/>
          <c:h val="9.919293320963278E-2"/>
        </c:manualLayout>
      </c:layout>
      <c:overlay val="0"/>
      <c:txPr>
        <a:bodyPr/>
        <a:lstStyle/>
        <a:p>
          <a:pPr>
            <a:defRPr sz="14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94383112503126"/>
          <c:y val="0.13356683355757001"/>
          <c:w val="0.76068127593323498"/>
          <c:h val="0.69858687268250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'ToT-IFM-FFS'!$A$21</c:f>
              <c:strCache>
                <c:ptCount val="1"/>
                <c:pt idx="0">
                  <c:v>Target (Beneficiaries)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-8.3333333333333332E-3"/>
                  <c:y val="-3.7313432835820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'ToT-IFM-FFS'!$B$21:$C$21</c:f>
              <c:numCache>
                <c:formatCode>General</c:formatCode>
                <c:ptCount val="2"/>
                <c:pt idx="0">
                  <c:v>456</c:v>
                </c:pt>
                <c:pt idx="1">
                  <c:v>8940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57-4EFC-8C40-F8F6200FB6FF}"/>
            </c:ext>
          </c:extLst>
        </c:ser>
        <c:ser>
          <c:idx val="1"/>
          <c:order val="1"/>
          <c:tx>
            <c:strRef>
              <c:f>'ToT-IFM-FFS'!$A$22</c:f>
              <c:strCache>
                <c:ptCount val="1"/>
                <c:pt idx="0">
                  <c:v>Achievement (Beneficiaries)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3.482587064676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'ToT-IFM-FFS'!$B$22:$C$22</c:f>
              <c:numCache>
                <c:formatCode>General</c:formatCode>
                <c:ptCount val="2"/>
                <c:pt idx="0">
                  <c:v>286</c:v>
                </c:pt>
                <c:pt idx="1">
                  <c:v>5130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57-4EFC-8C40-F8F6200F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908648"/>
        <c:axId val="122910608"/>
      </c:barChart>
      <c:catAx>
        <c:axId val="122908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122910608"/>
        <c:crosses val="autoZero"/>
        <c:auto val="1"/>
        <c:lblAlgn val="ctr"/>
        <c:lblOffset val="100"/>
        <c:noMultiLvlLbl val="0"/>
      </c:catAx>
      <c:valAx>
        <c:axId val="122910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22908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77668416447949"/>
          <c:y val="0.20160348404209294"/>
          <c:w val="0.27922330611051499"/>
          <c:h val="0.1538523814003884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82174103237096"/>
          <c:y val="0.14862277631962673"/>
          <c:w val="0.82599825021872264"/>
          <c:h val="0.66132327209098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RDPP'!$B$24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RDPP'!$B$25:$B$28</c:f>
              <c:numCache>
                <c:formatCode>General</c:formatCode>
                <c:ptCount val="4"/>
                <c:pt idx="0">
                  <c:v>472.3</c:v>
                </c:pt>
                <c:pt idx="1">
                  <c:v>2602.71</c:v>
                </c:pt>
                <c:pt idx="2">
                  <c:v>918.38</c:v>
                </c:pt>
                <c:pt idx="3">
                  <c:v>3993.3900000000003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0-4D21-B034-952CEDCA457E}"/>
            </c:ext>
          </c:extLst>
        </c:ser>
        <c:ser>
          <c:idx val="1"/>
          <c:order val="1"/>
          <c:tx>
            <c:strRef>
              <c:f>'Target and Achievement 2nd RDPP'!$C$24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RDPP'!$C$25:$C$28</c:f>
              <c:numCache>
                <c:formatCode>General</c:formatCode>
                <c:ptCount val="4"/>
                <c:pt idx="0">
                  <c:v>305.39999999999998</c:v>
                </c:pt>
                <c:pt idx="1">
                  <c:v>1553.07</c:v>
                </c:pt>
                <c:pt idx="2">
                  <c:v>632.69000000000005</c:v>
                </c:pt>
                <c:pt idx="3">
                  <c:v>2491.16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0-4D21-B034-952CEDC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155320712"/>
        <c:axId val="155325416"/>
      </c:barChart>
      <c:catAx>
        <c:axId val="155320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55325416"/>
        <c:crosses val="autoZero"/>
        <c:auto val="1"/>
        <c:lblAlgn val="ctr"/>
        <c:lblOffset val="100"/>
        <c:noMultiLvlLbl val="0"/>
      </c:catAx>
      <c:valAx>
        <c:axId val="155325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320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59776902887145"/>
          <c:y val="0.21257910469524643"/>
          <c:w val="0.31829111986001751"/>
          <c:h val="0.1257677165354330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  <a:effectLst/>
              </a:rPr>
              <a:t>Progress of target &amp; achievement of beneficiaries as per Proposed 2nd Revised DPP</a:t>
            </a:r>
            <a:endParaRPr lang="en-US" sz="1800" dirty="0">
              <a:solidFill>
                <a:schemeClr val="tx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64209908544041"/>
          <c:y val="0.20406779661016949"/>
          <c:w val="0.82358357379240643"/>
          <c:h val="0.60044306637836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RDPP'!$B$3:$B$6</c:f>
              <c:numCache>
                <c:formatCode>General</c:formatCode>
                <c:ptCount val="4"/>
                <c:pt idx="0">
                  <c:v>13740</c:v>
                </c:pt>
                <c:pt idx="1">
                  <c:v>72447</c:v>
                </c:pt>
                <c:pt idx="2">
                  <c:v>28667</c:v>
                </c:pt>
                <c:pt idx="3">
                  <c:v>114854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1-44B6-AB9E-D8075035EFDD}"/>
            </c:ext>
          </c:extLst>
        </c:ser>
        <c:ser>
          <c:idx val="1"/>
          <c:order val="1"/>
          <c:tx>
            <c:strRef>
              <c:f>'Target and Achievement 2nd RDPP'!$C$2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RDPP'!$C$3:$C$6</c:f>
              <c:numCache>
                <c:formatCode>General</c:formatCode>
                <c:ptCount val="4"/>
                <c:pt idx="0">
                  <c:v>9400</c:v>
                </c:pt>
                <c:pt idx="1">
                  <c:v>43542</c:v>
                </c:pt>
                <c:pt idx="2">
                  <c:v>19653</c:v>
                </c:pt>
                <c:pt idx="3">
                  <c:v>72595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E1-44B6-AB9E-D8075035E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7"/>
        <c:axId val="155321104"/>
        <c:axId val="155321496"/>
      </c:barChart>
      <c:catAx>
        <c:axId val="15532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496"/>
        <c:crosses val="autoZero"/>
        <c:auto val="1"/>
        <c:lblAlgn val="ctr"/>
        <c:lblOffset val="100"/>
        <c:noMultiLvlLbl val="0"/>
      </c:catAx>
      <c:valAx>
        <c:axId val="1553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889785651793523"/>
          <c:y val="0.2221622664813957"/>
          <c:w val="0.29510465879265091"/>
          <c:h val="6.355976689354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dirty="0">
                <a:effectLst/>
              </a:rPr>
              <a:t>Month Wise Member Enrolment</a:t>
            </a:r>
            <a:endParaRPr lang="en-US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6068350831146112E-2"/>
          <c:y val="9.5690701414932119E-2"/>
          <c:w val="0.88909831583552057"/>
          <c:h val="0.74147408432640927"/>
        </c:manualLayout>
      </c:layout>
      <c:lineChart>
        <c:grouping val="standard"/>
        <c:varyColors val="0"/>
        <c:ser>
          <c:idx val="0"/>
          <c:order val="0"/>
          <c:tx>
            <c:strRef>
              <c:f>'Month wise member enrolment'!$A$2</c:f>
              <c:strCache>
                <c:ptCount val="1"/>
                <c:pt idx="0">
                  <c:v>Female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4C6-49D8-8B3D-0867943AB449}"/>
                </c:ext>
              </c:extLst>
            </c:dLbl>
            <c:dLbl>
              <c:idx val="1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4C6-49D8-8B3D-0867943AB4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enrolment'!$B$2:$BH$2</c:f>
              <c:numCache>
                <c:formatCode>General</c:formatCode>
                <c:ptCount val="59"/>
                <c:pt idx="0">
                  <c:v>2180</c:v>
                </c:pt>
                <c:pt idx="1">
                  <c:v>6057</c:v>
                </c:pt>
                <c:pt idx="2">
                  <c:v>8298</c:v>
                </c:pt>
                <c:pt idx="3">
                  <c:v>8771</c:v>
                </c:pt>
                <c:pt idx="4">
                  <c:v>11547</c:v>
                </c:pt>
                <c:pt idx="5">
                  <c:v>12726</c:v>
                </c:pt>
                <c:pt idx="6">
                  <c:v>13723</c:v>
                </c:pt>
                <c:pt idx="7">
                  <c:v>16235</c:v>
                </c:pt>
                <c:pt idx="8">
                  <c:v>17980</c:v>
                </c:pt>
                <c:pt idx="9">
                  <c:v>20593</c:v>
                </c:pt>
                <c:pt idx="10">
                  <c:v>23765</c:v>
                </c:pt>
                <c:pt idx="11">
                  <c:v>27385</c:v>
                </c:pt>
                <c:pt idx="12">
                  <c:v>29649</c:v>
                </c:pt>
                <c:pt idx="13">
                  <c:v>32095</c:v>
                </c:pt>
                <c:pt idx="14">
                  <c:v>34498</c:v>
                </c:pt>
                <c:pt idx="15">
                  <c:v>36841</c:v>
                </c:pt>
                <c:pt idx="16">
                  <c:v>39517</c:v>
                </c:pt>
                <c:pt idx="17">
                  <c:v>41718</c:v>
                </c:pt>
                <c:pt idx="18">
                  <c:v>42968</c:v>
                </c:pt>
                <c:pt idx="19">
                  <c:v>43511</c:v>
                </c:pt>
                <c:pt idx="20">
                  <c:v>44643</c:v>
                </c:pt>
                <c:pt idx="21">
                  <c:v>45899</c:v>
                </c:pt>
                <c:pt idx="22">
                  <c:v>46615</c:v>
                </c:pt>
                <c:pt idx="23">
                  <c:v>47301</c:v>
                </c:pt>
                <c:pt idx="24">
                  <c:v>48357</c:v>
                </c:pt>
                <c:pt idx="25">
                  <c:v>49698</c:v>
                </c:pt>
                <c:pt idx="26">
                  <c:v>50643</c:v>
                </c:pt>
                <c:pt idx="27">
                  <c:v>52404</c:v>
                </c:pt>
                <c:pt idx="28">
                  <c:v>52915</c:v>
                </c:pt>
                <c:pt idx="29">
                  <c:v>53113</c:v>
                </c:pt>
                <c:pt idx="30">
                  <c:v>53139</c:v>
                </c:pt>
                <c:pt idx="31">
                  <c:v>53560</c:v>
                </c:pt>
                <c:pt idx="32">
                  <c:v>53560</c:v>
                </c:pt>
                <c:pt idx="33">
                  <c:v>53820</c:v>
                </c:pt>
                <c:pt idx="34">
                  <c:v>53820</c:v>
                </c:pt>
                <c:pt idx="35">
                  <c:v>55388</c:v>
                </c:pt>
                <c:pt idx="36">
                  <c:v>56474</c:v>
                </c:pt>
                <c:pt idx="37">
                  <c:v>57012</c:v>
                </c:pt>
                <c:pt idx="38">
                  <c:v>57052</c:v>
                </c:pt>
                <c:pt idx="39">
                  <c:v>57182</c:v>
                </c:pt>
                <c:pt idx="40">
                  <c:v>57974</c:v>
                </c:pt>
                <c:pt idx="41">
                  <c:v>58048</c:v>
                </c:pt>
                <c:pt idx="42">
                  <c:v>58096</c:v>
                </c:pt>
                <c:pt idx="43">
                  <c:v>59226</c:v>
                </c:pt>
                <c:pt idx="44">
                  <c:v>59250</c:v>
                </c:pt>
                <c:pt idx="45">
                  <c:v>59264</c:v>
                </c:pt>
                <c:pt idx="46">
                  <c:v>59877</c:v>
                </c:pt>
                <c:pt idx="47">
                  <c:v>60069</c:v>
                </c:pt>
                <c:pt idx="48">
                  <c:v>60069</c:v>
                </c:pt>
                <c:pt idx="49">
                  <c:v>61004</c:v>
                </c:pt>
                <c:pt idx="50">
                  <c:v>61561</c:v>
                </c:pt>
                <c:pt idx="51">
                  <c:v>64269</c:v>
                </c:pt>
                <c:pt idx="52">
                  <c:v>64269</c:v>
                </c:pt>
                <c:pt idx="53">
                  <c:v>64269</c:v>
                </c:pt>
                <c:pt idx="54">
                  <c:v>64508</c:v>
                </c:pt>
                <c:pt idx="55">
                  <c:v>64692</c:v>
                </c:pt>
                <c:pt idx="56">
                  <c:v>64747</c:v>
                </c:pt>
                <c:pt idx="57">
                  <c:v>65717</c:v>
                </c:pt>
                <c:pt idx="58">
                  <c:v>68380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C6-49D8-8B3D-0867943AB449}"/>
            </c:ext>
          </c:extLst>
        </c:ser>
        <c:ser>
          <c:idx val="1"/>
          <c:order val="1"/>
          <c:tx>
            <c:strRef>
              <c:f>'Month wise member enrolment'!$A$3</c:f>
              <c:strCache>
                <c:ptCount val="1"/>
                <c:pt idx="0">
                  <c:v>Male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enrolment'!$B$3:$BH$3</c:f>
              <c:numCache>
                <c:formatCode>General</c:formatCode>
                <c:ptCount val="59"/>
                <c:pt idx="0">
                  <c:v>4909</c:v>
                </c:pt>
                <c:pt idx="1">
                  <c:v>6416</c:v>
                </c:pt>
                <c:pt idx="2">
                  <c:v>8473</c:v>
                </c:pt>
                <c:pt idx="3">
                  <c:v>11485</c:v>
                </c:pt>
                <c:pt idx="4">
                  <c:v>12080</c:v>
                </c:pt>
                <c:pt idx="5">
                  <c:v>13309</c:v>
                </c:pt>
                <c:pt idx="6">
                  <c:v>14702</c:v>
                </c:pt>
                <c:pt idx="7">
                  <c:v>16917</c:v>
                </c:pt>
                <c:pt idx="8">
                  <c:v>18872</c:v>
                </c:pt>
                <c:pt idx="9">
                  <c:v>21386</c:v>
                </c:pt>
                <c:pt idx="10">
                  <c:v>24268</c:v>
                </c:pt>
                <c:pt idx="11">
                  <c:v>28283</c:v>
                </c:pt>
                <c:pt idx="12">
                  <c:v>30959</c:v>
                </c:pt>
                <c:pt idx="13">
                  <c:v>33917</c:v>
                </c:pt>
                <c:pt idx="14">
                  <c:v>37454</c:v>
                </c:pt>
                <c:pt idx="15">
                  <c:v>41100</c:v>
                </c:pt>
                <c:pt idx="16">
                  <c:v>44321</c:v>
                </c:pt>
                <c:pt idx="17">
                  <c:v>47046</c:v>
                </c:pt>
                <c:pt idx="18">
                  <c:v>48754</c:v>
                </c:pt>
                <c:pt idx="19">
                  <c:v>49485</c:v>
                </c:pt>
                <c:pt idx="20">
                  <c:v>50661</c:v>
                </c:pt>
                <c:pt idx="21">
                  <c:v>52182</c:v>
                </c:pt>
                <c:pt idx="22">
                  <c:v>53633</c:v>
                </c:pt>
                <c:pt idx="23">
                  <c:v>54816</c:v>
                </c:pt>
                <c:pt idx="24">
                  <c:v>56711</c:v>
                </c:pt>
                <c:pt idx="25">
                  <c:v>58497</c:v>
                </c:pt>
                <c:pt idx="26">
                  <c:v>59919</c:v>
                </c:pt>
                <c:pt idx="27">
                  <c:v>62401</c:v>
                </c:pt>
                <c:pt idx="28">
                  <c:v>63167</c:v>
                </c:pt>
                <c:pt idx="29">
                  <c:v>63497</c:v>
                </c:pt>
                <c:pt idx="30">
                  <c:v>63544</c:v>
                </c:pt>
                <c:pt idx="31">
                  <c:v>63948</c:v>
                </c:pt>
                <c:pt idx="32">
                  <c:v>63948</c:v>
                </c:pt>
                <c:pt idx="33">
                  <c:v>64140</c:v>
                </c:pt>
                <c:pt idx="34">
                  <c:v>64140</c:v>
                </c:pt>
                <c:pt idx="35">
                  <c:v>65603</c:v>
                </c:pt>
                <c:pt idx="36">
                  <c:v>66489</c:v>
                </c:pt>
                <c:pt idx="37">
                  <c:v>67089</c:v>
                </c:pt>
                <c:pt idx="38">
                  <c:v>67101</c:v>
                </c:pt>
                <c:pt idx="39">
                  <c:v>67212</c:v>
                </c:pt>
                <c:pt idx="40">
                  <c:v>67886</c:v>
                </c:pt>
                <c:pt idx="41">
                  <c:v>67928</c:v>
                </c:pt>
                <c:pt idx="42">
                  <c:v>67993</c:v>
                </c:pt>
                <c:pt idx="43">
                  <c:v>69152</c:v>
                </c:pt>
                <c:pt idx="44">
                  <c:v>69164</c:v>
                </c:pt>
                <c:pt idx="45">
                  <c:v>69175</c:v>
                </c:pt>
                <c:pt idx="46">
                  <c:v>70410</c:v>
                </c:pt>
                <c:pt idx="47">
                  <c:v>70660</c:v>
                </c:pt>
                <c:pt idx="48">
                  <c:v>70660</c:v>
                </c:pt>
                <c:pt idx="49">
                  <c:v>71675</c:v>
                </c:pt>
                <c:pt idx="50">
                  <c:v>72342</c:v>
                </c:pt>
                <c:pt idx="51">
                  <c:v>75205</c:v>
                </c:pt>
                <c:pt idx="52">
                  <c:v>75205</c:v>
                </c:pt>
                <c:pt idx="53">
                  <c:v>75205</c:v>
                </c:pt>
                <c:pt idx="54">
                  <c:v>75555</c:v>
                </c:pt>
                <c:pt idx="55">
                  <c:v>75795</c:v>
                </c:pt>
                <c:pt idx="56">
                  <c:v>75884</c:v>
                </c:pt>
                <c:pt idx="57">
                  <c:v>77141</c:v>
                </c:pt>
                <c:pt idx="58">
                  <c:v>80907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C6-49D8-8B3D-0867943A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320320"/>
        <c:axId val="155323456"/>
      </c:lineChart>
      <c:catAx>
        <c:axId val="155320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5400000" vert="horz"/>
          <a:lstStyle/>
          <a:p>
            <a:pPr>
              <a:defRPr sz="900" b="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55323456"/>
        <c:crosses val="autoZero"/>
        <c:auto val="1"/>
        <c:lblAlgn val="ctr"/>
        <c:lblOffset val="100"/>
        <c:noMultiLvlLbl val="0"/>
      </c:catAx>
      <c:valAx>
        <c:axId val="1553234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Number of </a:t>
                </a:r>
                <a:r>
                  <a:rPr lang="en-US" sz="2000" dirty="0" err="1"/>
                  <a:t>WMG</a:t>
                </a:r>
                <a:r>
                  <a:rPr lang="en-US" sz="2000" dirty="0"/>
                  <a:t> Member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155320320"/>
        <c:crosses val="autoZero"/>
        <c:crossBetween val="between"/>
      </c:valAx>
      <c:spPr>
        <a:solidFill>
          <a:schemeClr val="bg1"/>
        </a:solidFill>
        <a:ln w="6350" cmpd="dbl">
          <a:noFill/>
          <a:prstDash val="sysDot"/>
        </a:ln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66640988626421693"/>
          <c:y val="0.53307383832629318"/>
          <c:w val="8.3101108565732787E-2"/>
          <c:h val="0.1111085576662330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WMG Formation Progress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255145558580049"/>
          <c:y val="0.17171296296296296"/>
          <c:w val="0.81708846750661646"/>
          <c:h val="0.587636864689996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E-4863-B5E7-9F3A2FF0DEE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E-4863-B5E7-9F3A2FF0DEE0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E-4863-B5E7-9F3A2FF0DEE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E-4863-B5E7-9F3A2FF0DEE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E-4863-B5E7-9F3A2FF0DEE0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D3E-4863-B5E7-9F3A2FF0DE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'Grapg- Institutional'!$A$1:$B$9</c:f>
              <c:multiLvlStrCache>
                <c:ptCount val="9"/>
                <c:lvl>
                  <c:pt idx="1">
                    <c:v>Target</c:v>
                  </c:pt>
                  <c:pt idx="2">
                    <c:v>Achievement</c:v>
                  </c:pt>
                  <c:pt idx="4">
                    <c:v>Target</c:v>
                  </c:pt>
                  <c:pt idx="5">
                    <c:v>Achievement</c:v>
                  </c:pt>
                  <c:pt idx="7">
                    <c:v>Target</c:v>
                  </c:pt>
                  <c:pt idx="8">
                    <c:v>Achievement</c:v>
                  </c:pt>
                </c:lvl>
                <c:lvl>
                  <c:pt idx="0">
                    <c:v>Clustering</c:v>
                  </c:pt>
                  <c:pt idx="3">
                    <c:v>Ad-hoc Committee</c:v>
                  </c:pt>
                  <c:pt idx="6">
                    <c:v>EC / WMG Formation</c:v>
                  </c:pt>
                </c:lvl>
              </c:multiLvlStrCache>
            </c:multiLvlStrRef>
          </c:cat>
          <c:val>
            <c:numRef>
              <c:f>'Grapg- Institutional'!$C$1:$C$9</c:f>
              <c:numCache>
                <c:formatCode>General</c:formatCode>
                <c:ptCount val="9"/>
                <c:pt idx="1">
                  <c:v>373</c:v>
                </c:pt>
                <c:pt idx="2">
                  <c:v>354</c:v>
                </c:pt>
                <c:pt idx="4">
                  <c:v>373</c:v>
                </c:pt>
                <c:pt idx="5">
                  <c:v>319</c:v>
                </c:pt>
                <c:pt idx="7">
                  <c:v>373</c:v>
                </c:pt>
                <c:pt idx="8">
                  <c:v>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3E-4863-B5E7-9F3A2FF0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100"/>
        <c:axId val="155321888"/>
        <c:axId val="155324632"/>
      </c:barChart>
      <c:catAx>
        <c:axId val="1553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4632"/>
        <c:crosses val="autoZero"/>
        <c:auto val="1"/>
        <c:lblAlgn val="ctr"/>
        <c:lblOffset val="100"/>
        <c:noMultiLvlLbl val="0"/>
      </c:catAx>
      <c:valAx>
        <c:axId val="155324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rgbClr val="002060"/>
                </a:solidFill>
              </a:rPr>
              <a:t>Achievement of (Share-Savings) deposition in the </a:t>
            </a:r>
            <a:r>
              <a:rPr lang="en-US" sz="1800" dirty="0" err="1">
                <a:solidFill>
                  <a:srgbClr val="002060"/>
                </a:solidFill>
              </a:rPr>
              <a:t>WMG</a:t>
            </a:r>
            <a:r>
              <a:rPr lang="en-US" sz="1800" dirty="0">
                <a:solidFill>
                  <a:srgbClr val="002060"/>
                </a:solidFill>
              </a:rPr>
              <a:t> Bank</a:t>
            </a:r>
            <a:r>
              <a:rPr lang="en-US" sz="1800" baseline="0" dirty="0">
                <a:solidFill>
                  <a:srgbClr val="002060"/>
                </a:solidFill>
              </a:rPr>
              <a:t> Account</a:t>
            </a: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rgbClr val="002060"/>
                </a:solidFill>
              </a:rPr>
              <a:t>(</a:t>
            </a:r>
            <a:r>
              <a:rPr lang="en-US" sz="1800" baseline="0" dirty="0" err="1">
                <a:solidFill>
                  <a:srgbClr val="002060"/>
                </a:solidFill>
              </a:rPr>
              <a:t>BDT</a:t>
            </a:r>
            <a:r>
              <a:rPr lang="en-US" sz="1800" baseline="0" dirty="0">
                <a:solidFill>
                  <a:srgbClr val="002060"/>
                </a:solidFill>
              </a:rPr>
              <a:t> in Lac)</a:t>
            </a:r>
            <a:endParaRPr lang="en-US" sz="18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9.3690944881889768E-2"/>
          <c:y val="3.52941176470588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7285230255309"/>
          <c:y val="0.16056277056277057"/>
          <c:w val="0.83675609639704129"/>
          <c:h val="0.570902988245364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07229778095921E-3"/>
                  <c:y val="-3.30053261691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4C5-4FE1-9487-972B3FEA86E8}"/>
                </c:ext>
              </c:extLst>
            </c:dLbl>
            <c:dLbl>
              <c:idx val="1"/>
              <c:layout>
                <c:manualLayout>
                  <c:x val="-1.7172035313767597E-3"/>
                  <c:y val="-7.5460508198708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4C5-4FE1-9487-972B3FEA86E8}"/>
                </c:ext>
              </c:extLst>
            </c:dLbl>
            <c:dLbl>
              <c:idx val="2"/>
              <c:layout>
                <c:manualLayout>
                  <c:x val="-2.777952755905512E-3"/>
                  <c:y val="-0.1045329148739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4C5-4FE1-9487-972B3FEA86E8}"/>
                </c:ext>
              </c:extLst>
            </c:dLbl>
            <c:dLbl>
              <c:idx val="3"/>
              <c:layout>
                <c:manualLayout>
                  <c:x val="-1.3636840849439275E-3"/>
                  <c:y val="-0.1237165712873777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4C5-4FE1-9487-972B3FEA86E8}"/>
                </c:ext>
              </c:extLst>
            </c:dLbl>
            <c:dLbl>
              <c:idx val="4"/>
              <c:layout>
                <c:manualLayout>
                  <c:x val="-1.9088523025530898E-7"/>
                  <c:y val="-8.721696047848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F4C5-4FE1-9487-972B3FEA86E8}"/>
                </c:ext>
              </c:extLst>
            </c:dLbl>
            <c:dLbl>
              <c:idx val="5"/>
              <c:layout>
                <c:manualLayout>
                  <c:x val="8.8887862048721399E-17"/>
                  <c:y val="-5.50463382684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4C5-4FE1-9487-972B3FEA86E8}"/>
                </c:ext>
              </c:extLst>
            </c:dLbl>
            <c:dLbl>
              <c:idx val="6"/>
              <c:layout>
                <c:manualLayout>
                  <c:x val="-7.0703889286566454E-4"/>
                  <c:y val="-0.29833191577276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F4C5-4FE1-9487-972B3FEA86E8}"/>
                </c:ext>
              </c:extLst>
            </c:dLbl>
            <c:dLbl>
              <c:idx val="7"/>
              <c:layout>
                <c:manualLayout>
                  <c:x val="-8.3333333333333332E-3"/>
                  <c:y val="-0.36796536796536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5-4FE1-9487-972B3FEA86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'Capital Formation'!$A$2:$A$8</c:f>
              <c:strCache>
                <c:ptCount val="7"/>
                <c:pt idx="0">
                  <c:v>2015-16</c:v>
                </c:pt>
                <c:pt idx="1">
                  <c:v>2016-17</c:v>
                </c:pt>
                <c:pt idx="2">
                  <c:v>2017-18</c:v>
                </c:pt>
                <c:pt idx="3">
                  <c:v>2018-19</c:v>
                </c:pt>
                <c:pt idx="4">
                  <c:v>2019-20</c:v>
                </c:pt>
                <c:pt idx="5">
                  <c:v>2020-21</c:v>
                </c:pt>
                <c:pt idx="6">
                  <c:v>Total</c:v>
                </c:pt>
              </c:strCache>
            </c:strRef>
          </c:cat>
          <c:val>
            <c:numRef>
              <c:f>'Capital Formation'!$B$2:$B$8</c:f>
              <c:numCache>
                <c:formatCode>General</c:formatCode>
                <c:ptCount val="7"/>
                <c:pt idx="0">
                  <c:v>8.527499999999975</c:v>
                </c:pt>
                <c:pt idx="1">
                  <c:v>51.316650000000003</c:v>
                </c:pt>
                <c:pt idx="2">
                  <c:v>98.286860000000004</c:v>
                </c:pt>
                <c:pt idx="3">
                  <c:v>118.8776</c:v>
                </c:pt>
                <c:pt idx="4">
                  <c:v>75.828980000000001</c:v>
                </c:pt>
                <c:pt idx="5">
                  <c:v>26.722540000000038</c:v>
                </c:pt>
                <c:pt idx="6">
                  <c:v>379.56013000000002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C5-4FE1-9487-972B3FEA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5325808"/>
        <c:axId val="155318360"/>
      </c:barChart>
      <c:catAx>
        <c:axId val="15532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18360"/>
        <c:crosses val="autoZero"/>
        <c:auto val="1"/>
        <c:lblAlgn val="ctr"/>
        <c:lblOffset val="100"/>
        <c:noMultiLvlLbl val="0"/>
      </c:catAx>
      <c:valAx>
        <c:axId val="155318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Progress of </a:t>
            </a:r>
            <a:r>
              <a:rPr lang="en-US" sz="2000" b="1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member training for strengthening</a:t>
            </a:r>
            <a:r>
              <a:rPr lang="en-US" sz="2000" b="1" baseline="0" dirty="0">
                <a:solidFill>
                  <a:schemeClr val="tx1"/>
                </a:solidFill>
              </a:rPr>
              <a:t> of </a:t>
            </a:r>
            <a:r>
              <a:rPr lang="en-US" sz="2000" b="1" baseline="0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&amp; Crop Production Technology training</a:t>
            </a:r>
            <a:r>
              <a:rPr lang="en-US" sz="2000" b="1" baseline="0" dirty="0">
                <a:solidFill>
                  <a:schemeClr val="tx1"/>
                </a:solidFill>
              </a:rPr>
              <a:t> no of beneficiaries target compare to achievement</a:t>
            </a:r>
            <a:endParaRPr lang="en-US" sz="20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80075522415604"/>
          <c:y val="0.25083333333333335"/>
          <c:w val="0.81579790354788229"/>
          <c:h val="0.4850072907553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'!$P$8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'!$Q$8:$R$8</c:f>
              <c:numCache>
                <c:formatCode>General</c:formatCode>
                <c:ptCount val="2"/>
                <c:pt idx="0">
                  <c:v>12930</c:v>
                </c:pt>
                <c:pt idx="1">
                  <c:v>29100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6-4975-BC07-490598DB7686}"/>
            </c:ext>
          </c:extLst>
        </c:ser>
        <c:ser>
          <c:idx val="1"/>
          <c:order val="1"/>
          <c:tx>
            <c:strRef>
              <c:f>'Item wise Training  '!$P$9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D66-4975-BC07-490598DB7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'!$Q$9:$R$9</c:f>
              <c:numCache>
                <c:formatCode>General</c:formatCode>
                <c:ptCount val="2"/>
                <c:pt idx="0">
                  <c:v>9024</c:v>
                </c:pt>
                <c:pt idx="1">
                  <c:v>20024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66-4975-BC07-490598DB7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0680"/>
        <c:axId val="191422640"/>
      </c:barChart>
      <c:catAx>
        <c:axId val="19142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2640"/>
        <c:crosses val="autoZero"/>
        <c:auto val="1"/>
        <c:lblAlgn val="ctr"/>
        <c:lblOffset val="100"/>
        <c:noMultiLvlLbl val="0"/>
      </c:catAx>
      <c:valAx>
        <c:axId val="19142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0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4892825896763"/>
          <c:y val="0.22795913010873642"/>
          <c:w val="0.647743989804996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Progress of different training items no of beneficiaries target compare to achievement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91724663721115"/>
          <c:y val="0.27600849192157473"/>
          <c:w val="0.85730308123748844"/>
          <c:h val="0.29028472620238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'!$P$15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'!$Q$15:$Y$15</c:f>
              <c:numCache>
                <c:formatCode>General</c:formatCode>
                <c:ptCount val="9"/>
                <c:pt idx="0">
                  <c:v>180</c:v>
                </c:pt>
                <c:pt idx="1">
                  <c:v>630</c:v>
                </c:pt>
                <c:pt idx="2">
                  <c:v>3540</c:v>
                </c:pt>
                <c:pt idx="3">
                  <c:v>810</c:v>
                </c:pt>
                <c:pt idx="4">
                  <c:v>600</c:v>
                </c:pt>
                <c:pt idx="5">
                  <c:v>360</c:v>
                </c:pt>
                <c:pt idx="6">
                  <c:v>690</c:v>
                </c:pt>
                <c:pt idx="7">
                  <c:v>3900</c:v>
                </c:pt>
                <c:pt idx="8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D7-402A-845E-BE4AF7311B4E}"/>
            </c:ext>
          </c:extLst>
        </c:ser>
        <c:ser>
          <c:idx val="1"/>
          <c:order val="1"/>
          <c:tx>
            <c:strRef>
              <c:f>'Item wise Training  '!$P$16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'!$Q$16:$Y$16</c:f>
              <c:numCache>
                <c:formatCode>General</c:formatCode>
                <c:ptCount val="9"/>
                <c:pt idx="0">
                  <c:v>64</c:v>
                </c:pt>
                <c:pt idx="1">
                  <c:v>312</c:v>
                </c:pt>
                <c:pt idx="2">
                  <c:v>1350</c:v>
                </c:pt>
                <c:pt idx="3">
                  <c:v>635</c:v>
                </c:pt>
                <c:pt idx="4">
                  <c:v>340</c:v>
                </c:pt>
                <c:pt idx="5">
                  <c:v>260</c:v>
                </c:pt>
                <c:pt idx="6">
                  <c:v>541</c:v>
                </c:pt>
                <c:pt idx="7">
                  <c:v>1800</c:v>
                </c:pt>
                <c:pt idx="8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D7-402A-845E-BE4AF7311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-27"/>
        <c:axId val="191421856"/>
        <c:axId val="191423424"/>
      </c:barChart>
      <c:catAx>
        <c:axId val="19142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424"/>
        <c:crosses val="autoZero"/>
        <c:auto val="1"/>
        <c:lblAlgn val="ctr"/>
        <c:lblOffset val="100"/>
        <c:noMultiLvlLbl val="0"/>
      </c:catAx>
      <c:valAx>
        <c:axId val="19142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79275322903522"/>
          <c:y val="0.17561266023394814"/>
          <c:w val="0.53082494772462807"/>
          <c:h val="5.948317135890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Progress of Duck</a:t>
            </a:r>
            <a:r>
              <a:rPr lang="en-US" sz="1600" b="1" baseline="0" dirty="0">
                <a:solidFill>
                  <a:schemeClr val="tx1"/>
                </a:solidFill>
              </a:rPr>
              <a:t> and Goat receiving beneficiaries compare to target 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87849956255469"/>
          <c:y val="0.25083333333333335"/>
          <c:w val="0.83412151341251839"/>
          <c:h val="0.54182560513269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Progress (Support)_'!$A$2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(Support)_'!$B$2:$C$2</c:f>
              <c:numCache>
                <c:formatCode>General</c:formatCode>
                <c:ptCount val="2"/>
                <c:pt idx="0">
                  <c:v>6998</c:v>
                </c:pt>
                <c:pt idx="1">
                  <c:v>2330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D-41B6-A77B-4724902EB251}"/>
            </c:ext>
          </c:extLst>
        </c:ser>
        <c:ser>
          <c:idx val="1"/>
          <c:order val="1"/>
          <c:tx>
            <c:strRef>
              <c:f>'Item Wise Progress (Support)_'!$A$3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(Support)_'!$B$3:$C$3</c:f>
              <c:numCache>
                <c:formatCode>General</c:formatCode>
                <c:ptCount val="2"/>
                <c:pt idx="0">
                  <c:v>5998</c:v>
                </c:pt>
                <c:pt idx="1">
                  <c:v>1929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D-41B6-A77B-4724902EB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1464"/>
        <c:axId val="191423032"/>
      </c:barChart>
      <c:catAx>
        <c:axId val="19142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032"/>
        <c:crosses val="autoZero"/>
        <c:auto val="1"/>
        <c:lblAlgn val="ctr"/>
        <c:lblOffset val="100"/>
        <c:noMultiLvlLbl val="0"/>
      </c:catAx>
      <c:valAx>
        <c:axId val="191423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073490813648"/>
          <c:y val="0.22743000874890634"/>
          <c:w val="0.6510297462817148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4:42.919" idx="16">
    <p:pos x="146" y="146"/>
    <p:text>Ask Mr Anis whether he is going to send an invitation of the meeting.
Ask PD to present the material.</p:text>
    <p:extLst>
      <p:ext uri="{C676402C-5697-4E1C-873F-D02D1690AC5C}">
        <p15:threadingInfo xmlns:p15="http://schemas.microsoft.com/office/powerpoint/2012/main" timeZoneBias="-330"/>
      </p:ext>
    </p:extLst>
  </p:cm>
  <p:cm authorId="1" dt="2020-11-08T23:35:10.797" idx="19">
    <p:pos x="10" y="10"/>
    <p:text>- Ask Mr Anis if there will be any suggestion from JICA about civil works monitroing format.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4:18.716" idx="14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29:39.404" idx="2">
    <p:pos x="10" y="10"/>
    <p:text>Moderate to Severe damage was observed after 2019 monsoon season at this location. It appears to be good condition now.</p:text>
    <p:extLst>
      <p:ext uri="{C676402C-5697-4E1C-873F-D02D1690AC5C}">
        <p15:threadingInfo xmlns:p15="http://schemas.microsoft.com/office/powerpoint/2012/main" timeZoneBias="-330"/>
      </p:ext>
    </p:extLst>
  </p:cm>
  <p:cm authorId="1" dt="2020-11-08T23:29:55.433" idx="3">
    <p:pos x="146" y="146"/>
    <p:text>Mention that this year condition is under investigation.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0:35.146" idx="4">
    <p:pos x="10" y="10"/>
    <p:text>Same as the previous slide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0:51.479" idx="5">
    <p:pos x="10" y="10"/>
    <p:text>Same as the previous slide.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1:03.716" idx="6">
    <p:pos x="10" y="10"/>
    <p:text>Only Type A and Type B5 will be employed ?</p:text>
    <p:extLst>
      <p:ext uri="{C676402C-5697-4E1C-873F-D02D1690AC5C}">
        <p15:threadingInfo xmlns:p15="http://schemas.microsoft.com/office/powerpoint/2012/main" timeZoneBias="-330"/>
      </p:ext>
    </p:extLst>
  </p:cm>
  <p:cm authorId="1" dt="2020-11-08T23:31:29.641" idx="8">
    <p:pos x="146" y="146"/>
    <p:text>Show outlines of the seven packages and status, bid is announced, etc, in a table.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1:56.054" idx="9">
    <p:pos x="10" y="10"/>
    <p:text>Show physical progress % of each Sl No, e.g. 1. Construction of Subersible Embankment: 210km/263.24 km = 79.8%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2:20.748" idx="11">
    <p:pos x="146" y="146"/>
    <p:text>The 20 th slide says physical progress = 63% up to October, while the 23rd slide says physical progress 73 % as of end of Sept , 2020</p:text>
    <p:extLst>
      <p:ext uri="{C676402C-5697-4E1C-873F-D02D1690AC5C}">
        <p15:threadingInfo xmlns:p15="http://schemas.microsoft.com/office/powerpoint/2012/main" timeZoneBias="-330"/>
      </p:ext>
    </p:extLst>
  </p:cm>
  <p:cm authorId="1" dt="2020-11-08T23:36:23.175" idx="20">
    <p:pos x="10" y="10"/>
    <p:text>Maybe too may similar slides on progress status. The 23 rd slide is necessary ?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33:50.430" idx="13">
    <p:pos x="146" y="146"/>
    <p:text>- no explanation about plan for next FY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28:40.966" idx="1">
    <p:pos x="10" y="10"/>
    <p:text>What are you trying to say with the slides from 47 to 50 ?</p:text>
    <p:extLst>
      <p:ext uri="{C676402C-5697-4E1C-873F-D02D1690AC5C}">
        <p15:threadingInfo xmlns:p15="http://schemas.microsoft.com/office/powerpoint/2012/main" timeZoneBias="-33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0.14016</cdr:x>
      <cdr:y>0.12364</cdr:y>
    </cdr:from>
    <cdr:to>
      <cdr:x>0.52913</cdr:x>
      <cdr:y>0.16052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1036" y="775607"/>
          <a:ext cx="3360964" cy="2313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0.13701</cdr:x>
      <cdr:y>0.28633</cdr:y>
    </cdr:from>
    <cdr:to>
      <cdr:x>0.37638</cdr:x>
      <cdr:y>0.37093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83821" y="1796143"/>
          <a:ext cx="2068286" cy="5306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0.51695</cdr:x>
      <cdr:y>0.88333</cdr:y>
    </cdr:from>
    <cdr:to>
      <cdr:x>0.64611</cdr:x>
      <cdr:y>0.99445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48200" y="4038600"/>
          <a:ext cx="1161355" cy="508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Item</a:t>
          </a:r>
        </a:p>
      </cdr:txBody>
    </cdr:sp>
  </cdr:relSizeAnchor>
  <cdr:relSizeAnchor xmlns:cdr="http://schemas.openxmlformats.org/drawingml/2006/chartDrawing">
    <cdr:from>
      <cdr:x>0.01528</cdr:x>
      <cdr:y>0.16667</cdr:y>
    </cdr:from>
    <cdr:to>
      <cdr:x>0.07133</cdr:x>
      <cdr:y>0.86661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850" y="457200"/>
          <a:ext cx="256257" cy="19200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0.13559</cdr:x>
      <cdr:y>0.76923</cdr:y>
    </cdr:from>
    <cdr:to>
      <cdr:x>1</cdr:x>
      <cdr:y>0.96625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13D81596-A31B-48B4-85A8-0A88E97EE35D}"/>
            </a:ext>
          </a:extLst>
        </cdr:cNvPr>
        <cdr:cNvGrpSpPr/>
      </cdr:nvGrpSpPr>
      <cdr:grpSpPr>
        <a:xfrm xmlns:a="http://schemas.openxmlformats.org/drawingml/2006/main">
          <a:off x="1237169" y="3913991"/>
          <a:ext cx="7887166" cy="1002476"/>
          <a:chOff x="1219200" y="3962400"/>
          <a:chExt cx="7772400" cy="975815"/>
        </a:xfrm>
      </cdr:grpSpPr>
      <cdr:sp macro="" textlink="">
        <cdr:nvSpPr>
          <cdr:cNvPr id="4" name="TextBox 1"/>
          <cdr:cNvSpPr txBox="1"/>
        </cdr:nvSpPr>
        <cdr:spPr>
          <a:xfrm xmlns:a="http://schemas.openxmlformats.org/drawingml/2006/main">
            <a:off x="12192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Boro</a:t>
            </a:r>
            <a:endParaRPr lang="en-US" sz="1200" b="1" dirty="0"/>
          </a:p>
        </cdr:txBody>
      </cdr:sp>
      <cdr:sp macro="" textlink="">
        <cdr:nvSpPr>
          <cdr:cNvPr id="5" name="TextBox 1"/>
          <cdr:cNvSpPr txBox="1"/>
        </cdr:nvSpPr>
        <cdr:spPr>
          <a:xfrm xmlns:a="http://schemas.openxmlformats.org/drawingml/2006/main">
            <a:off x="49530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Aman</a:t>
            </a:r>
            <a:endParaRPr lang="en-US" sz="1200" b="1" dirty="0"/>
          </a:p>
        </cdr:txBody>
      </cdr:sp>
    </cdr:grp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0.18462</cdr:y>
    </cdr:from>
    <cdr:to>
      <cdr:x>0.05605</cdr:x>
      <cdr:y>0.74786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914400"/>
          <a:ext cx="512521" cy="27897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0.34722</cdr:x>
      <cdr:y>0.92543</cdr:y>
    </cdr:from>
    <cdr:to>
      <cdr:x>0.75556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3175000" y="5411528"/>
          <a:ext cx="37338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/>
            <a:t>Name of demonstration item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0.03125</cdr:y>
    </cdr:from>
    <cdr:to>
      <cdr:x>0.69167</cdr:x>
      <cdr:y>0.13194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1550" y="85725"/>
          <a:ext cx="2190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0.03333</cdr:x>
      <cdr:y>0.29032</cdr:y>
    </cdr:from>
    <cdr:to>
      <cdr:x>0.10123</cdr:x>
      <cdr:y>0.71932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04800" y="1371600"/>
          <a:ext cx="620877" cy="2026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1800" b="1" dirty="0"/>
            <a:t>Number of  </a:t>
          </a:r>
          <a:r>
            <a:rPr lang="en-US" sz="1800" b="1" dirty="0" err="1"/>
            <a:t>WMG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0.1</cdr:x>
      <cdr:y>0.04839</cdr:y>
    </cdr:from>
    <cdr:to>
      <cdr:x>0.96667</cdr:x>
      <cdr:y>0.14516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914400" y="228600"/>
          <a:ext cx="7924800" cy="45718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 and </a:t>
          </a:r>
          <a:r>
            <a:rPr lang="en-US" sz="1800" b="1" dirty="0" err="1"/>
            <a:t>FFS</a:t>
          </a:r>
          <a:r>
            <a:rPr lang="en-US" sz="1800" b="1" dirty="0"/>
            <a:t>(Farmer Field School) in </a:t>
          </a:r>
          <a:r>
            <a:rPr lang="en-US" sz="1800" b="1" dirty="0" err="1"/>
            <a:t>HFMLIP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0.59167</cdr:x>
      <cdr:y>0.83871</cdr:y>
    </cdr:from>
    <cdr:to>
      <cdr:x>0.89167</cdr:x>
      <cdr:y>0.91935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410200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0.21909</cdr:x>
      <cdr:y>0.83871</cdr:y>
    </cdr:from>
    <cdr:to>
      <cdr:x>0.51909</cdr:x>
      <cdr:y>0.91935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003323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0.03731</cdr:x>
      <cdr:y>0.06845</cdr:y>
    </cdr:from>
    <cdr:to>
      <cdr:x>0.09786</cdr:x>
      <cdr:y>0.78175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3675" y="219075"/>
          <a:ext cx="314325" cy="2282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0.01667</cdr:x>
      <cdr:y>0.01181</cdr:y>
    </cdr:from>
    <cdr:to>
      <cdr:x>0.9743</cdr:x>
      <cdr:y>0.10145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52400" y="62091"/>
          <a:ext cx="8756569" cy="47130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and </a:t>
          </a:r>
          <a:r>
            <a:rPr lang="en-US" sz="1800" b="1" dirty="0" err="1"/>
            <a:t>FFS</a:t>
          </a:r>
          <a:r>
            <a:rPr lang="en-US" sz="1800" b="1" dirty="0"/>
            <a:t> receiving beneficiaries number </a:t>
          </a:r>
        </a:p>
      </cdr:txBody>
    </cdr:sp>
  </cdr:relSizeAnchor>
  <cdr:relSizeAnchor xmlns:cdr="http://schemas.openxmlformats.org/drawingml/2006/chartDrawing">
    <cdr:from>
      <cdr:x>0.23333</cdr:x>
      <cdr:y>0.77612</cdr:y>
    </cdr:from>
    <cdr:to>
      <cdr:x>0.45</cdr:x>
      <cdr:y>0.83582</cdr:y>
    </cdr:to>
    <cdr:grpSp>
      <cdr:nvGrpSpPr>
        <cdr:cNvPr id="7" name="Group 6">
          <a:extLst xmlns:a="http://schemas.openxmlformats.org/drawingml/2006/main">
            <a:ext uri="{FF2B5EF4-FFF2-40B4-BE49-F238E27FC236}">
              <a16:creationId xmlns:a16="http://schemas.microsoft.com/office/drawing/2014/main" id="{1144ED61-A9DC-4137-9945-A91EF35FFD15}"/>
            </a:ext>
          </a:extLst>
        </cdr:cNvPr>
        <cdr:cNvGrpSpPr/>
      </cdr:nvGrpSpPr>
      <cdr:grpSpPr>
        <a:xfrm xmlns:a="http://schemas.openxmlformats.org/drawingml/2006/main">
          <a:off x="2133570" y="4080685"/>
          <a:ext cx="1981230" cy="313890"/>
          <a:chOff x="2133600" y="3962400"/>
          <a:chExt cx="1981200" cy="304799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2133600" y="3962400"/>
            <a:ext cx="990600" cy="228601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FF000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3124200" y="4038599"/>
            <a:ext cx="990600" cy="228600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00B05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</cdr:grpSp>
  </cdr:relSizeAnchor>
  <cdr:relSizeAnchor xmlns:cdr="http://schemas.openxmlformats.org/drawingml/2006/chartDrawing">
    <cdr:from>
      <cdr:x>0.59167</cdr:x>
      <cdr:y>0.85075</cdr:y>
    </cdr:from>
    <cdr:to>
      <cdr:x>0.89167</cdr:x>
      <cdr:y>0.92537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4102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</cdr:x>
      <cdr:y>0.85075</cdr:y>
    </cdr:from>
    <cdr:to>
      <cdr:x>0.5</cdr:x>
      <cdr:y>0.92537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8288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0.02083</cdr:x>
      <cdr:y>0</cdr:y>
    </cdr:from>
    <cdr:to>
      <cdr:x>1</cdr:x>
      <cdr:y>0.33333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1" y="0"/>
          <a:ext cx="447674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t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Target &amp; achievement of Allocation as per </a:t>
          </a:r>
        </a:p>
        <a:p xmlns:a="http://schemas.openxmlformats.org/drawingml/2006/main">
          <a:pPr algn="ctr"/>
          <a:r>
            <a:rPr lang="en-US" sz="1800" b="1" dirty="0"/>
            <a:t>Proposed 2nd Revised DPP</a:t>
          </a:r>
        </a:p>
      </cdr:txBody>
    </cdr:sp>
  </cdr:relSizeAnchor>
  <cdr:relSizeAnchor xmlns:cdr="http://schemas.openxmlformats.org/drawingml/2006/chartDrawing">
    <cdr:from>
      <cdr:x>0.01111</cdr:x>
      <cdr:y>0.01852</cdr:y>
    </cdr:from>
    <cdr:to>
      <cdr:x>0.06528</cdr:x>
      <cdr:y>0.8588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800" y="50800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err="1"/>
            <a:t>BDT</a:t>
          </a:r>
          <a:r>
            <a:rPr lang="en-US" sz="1800" b="1" baseline="0" dirty="0"/>
            <a:t> (in Lakh)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0.50903</cdr:x>
      <cdr:y>0.88889</cdr:y>
    </cdr:from>
    <cdr:to>
      <cdr:x>0.63819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2327276" y="2438400"/>
          <a:ext cx="5905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Item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0.01553</cdr:x>
      <cdr:y>0.20466</cdr:y>
    </cdr:from>
    <cdr:to>
      <cdr:x>0.0559</cdr:x>
      <cdr:y>0.83161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49" y="752475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0.44167</cdr:x>
      <cdr:y>0.91549</cdr:y>
    </cdr:from>
    <cdr:to>
      <cdr:x>0.56667</cdr:x>
      <cdr:y>0.99839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038600" y="4953000"/>
          <a:ext cx="1143000" cy="448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Item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0.15528</cdr:x>
      <cdr:y>0.26906</cdr:y>
    </cdr:from>
    <cdr:to>
      <cdr:x>0.25466</cdr:x>
      <cdr:y>0.48431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750" y="1143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0.13251</cdr:x>
      <cdr:y>0.17489</cdr:y>
    </cdr:from>
    <cdr:to>
      <cdr:x>0.32195</cdr:x>
      <cdr:y>0.34978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19200" y="742950"/>
          <a:ext cx="1743075" cy="742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0.0911</cdr:x>
      <cdr:y>0.13677</cdr:y>
    </cdr:from>
    <cdr:to>
      <cdr:x>0.29775</cdr:x>
      <cdr:y>0.26027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33018" y="760797"/>
          <a:ext cx="1889608" cy="68700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effectLst/>
            </a:rPr>
            <a:t>Male 	= 80,907 Female 	= 68,380 Total	= 1,49,287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0.475</cdr:x>
      <cdr:y>0.93421</cdr:y>
    </cdr:from>
    <cdr:to>
      <cdr:x>0.59167</cdr:x>
      <cdr:y>0.98684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43400" y="5410200"/>
          <a:ext cx="1066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Month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0.01786</cdr:x>
      <cdr:y>0.29829</cdr:y>
    </cdr:from>
    <cdr:to>
      <cdr:x>0.06777</cdr:x>
      <cdr:y>0.6955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1371600"/>
          <a:ext cx="425951" cy="1826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400" b="1" dirty="0"/>
            <a:t>Number</a:t>
          </a:r>
        </a:p>
      </cdr:txBody>
    </cdr:sp>
  </cdr:relSizeAnchor>
  <cdr:relSizeAnchor xmlns:cdr="http://schemas.openxmlformats.org/drawingml/2006/chartDrawing">
    <cdr:from>
      <cdr:x>0.39731</cdr:x>
      <cdr:y>0.91329</cdr:y>
    </cdr:from>
    <cdr:to>
      <cdr:x>0.73129</cdr:x>
      <cdr:y>0.95524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71675" y="3109913"/>
          <a:ext cx="1657350" cy="1428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0.54612</cdr:x>
      <cdr:y>0.9106</cdr:y>
    </cdr:from>
    <cdr:to>
      <cdr:x>0.69791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44065" y="4787736"/>
          <a:ext cx="1318532" cy="4700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Item</a:t>
          </a:r>
        </a:p>
      </cdr:txBody>
    </cdr:sp>
  </cdr:relSizeAnchor>
  <cdr:relSizeAnchor xmlns:cdr="http://schemas.openxmlformats.org/drawingml/2006/chartDrawing">
    <cdr:from>
      <cdr:x>0.11956</cdr:x>
      <cdr:y>0.81159</cdr:y>
    </cdr:from>
    <cdr:to>
      <cdr:x>0.99161</cdr:x>
      <cdr:y>0.88406</cdr:y>
    </cdr:to>
    <cdr:grpSp>
      <cdr:nvGrpSpPr>
        <cdr:cNvPr id="8" name="Group 7">
          <a:extLst xmlns:a="http://schemas.openxmlformats.org/drawingml/2006/main">
            <a:ext uri="{FF2B5EF4-FFF2-40B4-BE49-F238E27FC236}">
              <a16:creationId xmlns:a16="http://schemas.microsoft.com/office/drawing/2014/main" id="{F976CD3D-0FBD-4E19-A5F2-0D7D8EB351F8}"/>
            </a:ext>
          </a:extLst>
        </cdr:cNvPr>
        <cdr:cNvGrpSpPr/>
      </cdr:nvGrpSpPr>
      <cdr:grpSpPr>
        <a:xfrm xmlns:a="http://schemas.openxmlformats.org/drawingml/2006/main">
          <a:off x="1095608" y="4390864"/>
          <a:ext cx="7991175" cy="392077"/>
          <a:chOff x="1086466" y="4267200"/>
          <a:chExt cx="7924800" cy="381000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1086466" y="4267200"/>
            <a:ext cx="28194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                 Clustering</a:t>
            </a:r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4363066" y="4267200"/>
            <a:ext cx="22098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Ad-hoc Committee</a:t>
            </a:r>
          </a:p>
        </cdr:txBody>
      </cdr:sp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6649066" y="4267200"/>
            <a:ext cx="23622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EC/</a:t>
            </a:r>
            <a:r>
              <a:rPr lang="en-US" sz="1200" b="1" dirty="0" err="1"/>
              <a:t>WMG</a:t>
            </a:r>
            <a:r>
              <a:rPr lang="en-US" sz="1200" b="1" dirty="0"/>
              <a:t> Formation</a:t>
            </a:r>
          </a:p>
        </cdr:txBody>
      </cdr: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0.01239</cdr:x>
      <cdr:y>0.24838</cdr:y>
    </cdr:from>
    <cdr:to>
      <cdr:x>0.10442</cdr:x>
      <cdr:y>0.6737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" y="728663"/>
          <a:ext cx="495300" cy="1247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0.00611</cdr:x>
      <cdr:y>0.27435</cdr:y>
    </cdr:from>
    <cdr:to>
      <cdr:x>0.0716</cdr:x>
      <cdr:y>0.71591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030" y="804864"/>
          <a:ext cx="343069" cy="1295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b="1" dirty="0" err="1"/>
            <a:t>BDT</a:t>
          </a:r>
          <a:r>
            <a:rPr lang="en-US" sz="1100" b="1" baseline="0" dirty="0"/>
            <a:t> (lakh)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0.46727</cdr:x>
      <cdr:y>0.78739</cdr:y>
    </cdr:from>
    <cdr:to>
      <cdr:x>0.71273</cdr:x>
      <cdr:y>0.84178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447925" y="3033715"/>
          <a:ext cx="12858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/>
            <a:t>Year 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0.025</cdr:x>
      <cdr:y>0.12857</cdr:y>
    </cdr:from>
    <cdr:to>
      <cdr:x>0.08077</cdr:x>
      <cdr:y>0.82851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8600" y="685800"/>
          <a:ext cx="509960" cy="3733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0.39382</cdr:x>
      <cdr:y>0.88571</cdr:y>
    </cdr:from>
    <cdr:to>
      <cdr:x>0.89382</cdr:x>
      <cdr:y>0.99682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601065" y="4724400"/>
          <a:ext cx="4572000" cy="5926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0.18943</cdr:y>
    </cdr:from>
    <cdr:to>
      <cdr:x>0.0457</cdr:x>
      <cdr:y>0.72235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621196"/>
          <a:ext cx="256257" cy="1747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0.375</cdr:x>
      <cdr:y>0.90667</cdr:y>
    </cdr:from>
    <cdr:to>
      <cdr:x>0.93333</cdr:x>
      <cdr:y>0.99127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429000" y="5181600"/>
          <a:ext cx="5105400" cy="483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  <a:p xmlns:a="http://schemas.openxmlformats.org/drawingml/2006/main">
          <a:endParaRPr lang="en-US" sz="2000" b="1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0.01667</cdr:x>
      <cdr:y>0.13636</cdr:y>
    </cdr:from>
    <cdr:to>
      <cdr:x>0.07272</cdr:x>
      <cdr:y>0.8363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52400" y="685800"/>
          <a:ext cx="512522" cy="3520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0.125</cdr:x>
      <cdr:y>0.80556</cdr:y>
    </cdr:from>
    <cdr:to>
      <cdr:x>0.55</cdr:x>
      <cdr:y>0.96973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43000" y="4419600"/>
          <a:ext cx="38862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2000" b="1" dirty="0"/>
            <a:t>       Duck receiving </a:t>
          </a:r>
        </a:p>
      </cdr:txBody>
    </cdr:sp>
  </cdr:relSizeAnchor>
  <cdr:relSizeAnchor xmlns:cdr="http://schemas.openxmlformats.org/drawingml/2006/chartDrawing">
    <cdr:from>
      <cdr:x>0.55</cdr:x>
      <cdr:y>0.80556</cdr:y>
    </cdr:from>
    <cdr:to>
      <cdr:x>0.95</cdr:x>
      <cdr:y>0.96973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029200" y="4419600"/>
          <a:ext cx="36576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1800" b="1" dirty="0"/>
            <a:t>           Goat receiving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58AB-BAB2-4BBD-806D-2B23C8796898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0E21-49F0-4B53-9709-00FAD1622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9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2020-11-09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F5FCD-C3C9-410E-ABDD-7144BCA7839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5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5B04-FAAE-495A-85E4-0EA1FBA4C7F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5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2020-11-09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2020-11-09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2020-11-09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2020-11-09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2020-11-09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comments" Target="../comments/comment4.x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omments" Target="../comments/comment3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346" y="1009934"/>
            <a:ext cx="9144000" cy="3193576"/>
          </a:xfrm>
        </p:spPr>
        <p:txBody>
          <a:bodyPr>
            <a:noAutofit/>
          </a:bodyPr>
          <a:lstStyle/>
          <a:p>
            <a:r>
              <a:rPr lang="en-CA" sz="4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Haor</a:t>
            </a: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Flood Management and Livelihood Improvement Project (BWDB Part)</a:t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Recent Progress Report</a:t>
            </a:r>
            <a:endParaRPr lang="en-CA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163" y="4335214"/>
            <a:ext cx="10781730" cy="2021136"/>
          </a:xfrm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A.K.M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Shamsul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Alam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Director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58549"/>
              </p:ext>
            </p:extLst>
          </p:nvPr>
        </p:nvGraphicFramePr>
        <p:xfrm>
          <a:off x="1241946" y="327546"/>
          <a:ext cx="9867332" cy="604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1946" y="327546"/>
                        <a:ext cx="9867332" cy="6044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58325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59331"/>
              </p:ext>
            </p:extLst>
          </p:nvPr>
        </p:nvGraphicFramePr>
        <p:xfrm>
          <a:off x="290286" y="-232229"/>
          <a:ext cx="10987314" cy="731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286" y="-232229"/>
                        <a:ext cx="10987314" cy="731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 flipV="1">
            <a:off x="2276580" y="2084275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66950" y="1538209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66950" y="1943042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79914" y="1316665"/>
            <a:ext cx="274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Avg. Crest level of S/E 6.57  m-PWD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6580" y="2064712"/>
            <a:ext cx="1848946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Average GL  4.50 m-PWD</a:t>
            </a:r>
          </a:p>
          <a:p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66950" y="1738766"/>
            <a:ext cx="2417112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Max WL at 15</a:t>
            </a:r>
            <a:r>
              <a:rPr lang="en-US" sz="1200" b="1" baseline="30000" dirty="0"/>
              <a:t>th</a:t>
            </a:r>
            <a:r>
              <a:rPr lang="en-US" sz="1200" b="1" dirty="0"/>
              <a:t> May  5.00 m-PWD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220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14828"/>
              </p:ext>
            </p:extLst>
          </p:nvPr>
        </p:nvGraphicFramePr>
        <p:xfrm>
          <a:off x="614149" y="485775"/>
          <a:ext cx="10522424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49" y="485775"/>
                        <a:ext cx="10522424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91924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1" y="0"/>
            <a:ext cx="11713439" cy="2265528"/>
          </a:xfrm>
        </p:spPr>
        <p:txBody>
          <a:bodyPr>
            <a:normAutofit fontScale="90000"/>
          </a:bodyPr>
          <a:lstStyle/>
          <a:p>
            <a:pPr algn="just"/>
            <a:r>
              <a:rPr lang="en-CA" dirty="0"/>
              <a:t>2. Revised design/Design of the pilot embankment construction and plan for implementation of pilot construction.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13"/>
            <a:ext cx="10515600" cy="3835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2.1 Type A Protection Work </a:t>
            </a:r>
          </a:p>
          <a:p>
            <a:pPr marL="0" indent="0">
              <a:buNone/>
            </a:pPr>
            <a:r>
              <a:rPr lang="en-CA" sz="4000" dirty="0"/>
              <a:t>2.2 Type B5 Protection Work</a:t>
            </a:r>
          </a:p>
          <a:p>
            <a:pPr marL="0" indent="0">
              <a:buNone/>
            </a:pPr>
            <a:r>
              <a:rPr lang="en-CA" sz="4000" dirty="0"/>
              <a:t>2.3 Flood Fuse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4668" y="6492875"/>
            <a:ext cx="2743200" cy="365125"/>
          </a:xfrm>
        </p:spPr>
        <p:txBody>
          <a:bodyPr/>
          <a:lstStyle/>
          <a:p>
            <a:fld id="{826EFCA3-36E9-4263-A920-02DD3CA5B069}" type="slidenum">
              <a:rPr lang="en-CA" smtClean="0"/>
              <a:pPr/>
              <a:t>14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541624"/>
              </p:ext>
            </p:extLst>
          </p:nvPr>
        </p:nvGraphicFramePr>
        <p:xfrm>
          <a:off x="267291" y="34257"/>
          <a:ext cx="11633978" cy="6808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094">
                  <a:extLst>
                    <a:ext uri="{9D8B030D-6E8A-4147-A177-3AD203B41FA5}">
                      <a16:colId xmlns:a16="http://schemas.microsoft.com/office/drawing/2014/main" val="388911895"/>
                    </a:ext>
                  </a:extLst>
                </a:gridCol>
                <a:gridCol w="2643492">
                  <a:extLst>
                    <a:ext uri="{9D8B030D-6E8A-4147-A177-3AD203B41FA5}">
                      <a16:colId xmlns:a16="http://schemas.microsoft.com/office/drawing/2014/main" val="833483877"/>
                    </a:ext>
                  </a:extLst>
                </a:gridCol>
                <a:gridCol w="915634">
                  <a:extLst>
                    <a:ext uri="{9D8B030D-6E8A-4147-A177-3AD203B41FA5}">
                      <a16:colId xmlns:a16="http://schemas.microsoft.com/office/drawing/2014/main" val="866798445"/>
                    </a:ext>
                  </a:extLst>
                </a:gridCol>
                <a:gridCol w="815926">
                  <a:extLst>
                    <a:ext uri="{9D8B030D-6E8A-4147-A177-3AD203B41FA5}">
                      <a16:colId xmlns:a16="http://schemas.microsoft.com/office/drawing/2014/main" val="2840100704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3151880407"/>
                    </a:ext>
                  </a:extLst>
                </a:gridCol>
                <a:gridCol w="886265">
                  <a:extLst>
                    <a:ext uri="{9D8B030D-6E8A-4147-A177-3AD203B41FA5}">
                      <a16:colId xmlns:a16="http://schemas.microsoft.com/office/drawing/2014/main" val="3011211180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288556469"/>
                    </a:ext>
                  </a:extLst>
                </a:gridCol>
                <a:gridCol w="1223889">
                  <a:extLst>
                    <a:ext uri="{9D8B030D-6E8A-4147-A177-3AD203B41FA5}">
                      <a16:colId xmlns:a16="http://schemas.microsoft.com/office/drawing/2014/main" val="3059240207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30567187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552679740"/>
                    </a:ext>
                  </a:extLst>
                </a:gridCol>
                <a:gridCol w="703386">
                  <a:extLst>
                    <a:ext uri="{9D8B030D-6E8A-4147-A177-3AD203B41FA5}">
                      <a16:colId xmlns:a16="http://schemas.microsoft.com/office/drawing/2014/main" val="2038270401"/>
                    </a:ext>
                  </a:extLst>
                </a:gridCol>
              </a:tblGrid>
              <a:tr h="359638">
                <a:tc gridSpan="11"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estimated cost for 7 (Seven) nos. Packages for Protection of Damaged Portion of Embankment</a:t>
                      </a:r>
                      <a:r>
                        <a:rPr lang="en-US" sz="20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</a:p>
                    <a:p>
                      <a:pPr algn="l" fontAlgn="t"/>
                      <a:endParaRPr lang="en-US" sz="105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69601"/>
                  </a:ext>
                </a:extLst>
              </a:tr>
              <a:tr h="1722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Sl. No.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Name of </a:t>
                      </a:r>
                      <a:r>
                        <a:rPr lang="en-US" sz="1600" b="1" u="none" strike="noStrike" dirty="0" err="1">
                          <a:effectLst/>
                        </a:rPr>
                        <a:t>Haor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Type- 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Type- 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Type- 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Fuse Type (Length in km.)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Total length (km)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Total estimated cost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smtClean="0">
                          <a:effectLst/>
                        </a:rPr>
                        <a:t>(in</a:t>
                      </a:r>
                      <a:r>
                        <a:rPr 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b="1" u="none" strike="noStrike" dirty="0" smtClean="0">
                          <a:effectLst/>
                        </a:rPr>
                        <a:t>Million.)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Date of Tender </a:t>
                      </a:r>
                      <a:r>
                        <a:rPr lang="en-US" sz="1600" b="1" u="none" strike="noStrike" dirty="0" smtClean="0">
                          <a:effectLst/>
                        </a:rPr>
                        <a:t>Floated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Date of Tender Receive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Remarks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23044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(Length in km.)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(Length in km.)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(Length in km.)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18181"/>
                  </a:ext>
                </a:extLst>
              </a:tr>
              <a:tr h="131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74468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Naogaon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 Part–A </a:t>
                      </a:r>
                      <a:r>
                        <a:rPr lang="en-US" sz="1600" u="none" strike="noStrike" dirty="0" err="1">
                          <a:effectLst/>
                        </a:rPr>
                        <a:t>Kishoregonj</a:t>
                      </a:r>
                      <a:r>
                        <a:rPr lang="en-US" sz="1600" u="none" strike="noStrike" dirty="0">
                          <a:effectLst/>
                        </a:rPr>
                        <a:t>, BWDB/Kish/HFMLIP/ PW-30).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1.681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0.700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2.381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146.983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11/8/2020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42456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Naogaon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 Part–A </a:t>
                      </a:r>
                      <a:r>
                        <a:rPr lang="en-US" sz="1600" u="none" strike="noStrike" dirty="0" err="1">
                          <a:effectLst/>
                        </a:rPr>
                        <a:t>Kishoregonj</a:t>
                      </a:r>
                      <a:r>
                        <a:rPr lang="en-US" sz="1600" u="none" strike="noStrike" dirty="0">
                          <a:effectLst/>
                        </a:rPr>
                        <a:t>, BWDB/Kish/HFMLIP/ PW-31)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0.990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1.640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0.030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2.660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120.028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11/8/2020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4252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Naogaon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 Part–B </a:t>
                      </a:r>
                      <a:r>
                        <a:rPr lang="en-US" sz="1600" u="none" strike="noStrike" dirty="0" err="1">
                          <a:effectLst/>
                        </a:rPr>
                        <a:t>Kishoregonj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(BWDB/Kish/HFMLIP/ PW-32)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1.082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1.542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0.030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2.654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156.373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11/8/2020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6437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Kishoregonj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Naogaon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 Part–B, </a:t>
                      </a:r>
                      <a:r>
                        <a:rPr lang="en-US" sz="1600" u="none" strike="noStrike" dirty="0" err="1">
                          <a:effectLst/>
                        </a:rPr>
                        <a:t>Kishoregonj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(</a:t>
                      </a:r>
                      <a:r>
                        <a:rPr lang="en-US" sz="1600" u="none" strike="noStrike" dirty="0" smtClean="0">
                          <a:effectLst/>
                        </a:rPr>
                        <a:t>BWDB/Kish/HFMLIP/PW-33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1.090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1.155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 dirty="0">
                          <a:effectLst/>
                        </a:rPr>
                        <a:t>0.000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2.245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146.843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11/8/2020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7066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Dakshiner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/ </a:t>
                      </a:r>
                      <a:r>
                        <a:rPr lang="en-US" sz="1600" u="none" strike="noStrike" dirty="0" err="1">
                          <a:effectLst/>
                        </a:rPr>
                        <a:t>Noagaon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(</a:t>
                      </a:r>
                      <a:r>
                        <a:rPr lang="en-US" sz="1600" u="none" strike="noStrike" dirty="0" smtClean="0">
                          <a:effectLst/>
                        </a:rPr>
                        <a:t>BWDB/Kish/HFMLIP/PW-34</a:t>
                      </a:r>
                      <a:r>
                        <a:rPr lang="en-US" sz="1600" u="none" strike="noStrike" dirty="0">
                          <a:effectLst/>
                        </a:rPr>
                        <a:t>).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1.094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1.097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0.045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2.236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147.702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11/8/2020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9675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Dakshiner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/</a:t>
                      </a:r>
                      <a:r>
                        <a:rPr lang="en-US" sz="1600" u="none" strike="noStrike" dirty="0" err="1">
                          <a:effectLst/>
                        </a:rPr>
                        <a:t>Noapara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>/ </a:t>
                      </a:r>
                      <a:r>
                        <a:rPr lang="en-US" sz="1600" u="none" strike="noStrike" dirty="0" err="1">
                          <a:effectLst/>
                        </a:rPr>
                        <a:t>Nunnir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Haor</a:t>
                      </a:r>
                      <a:r>
                        <a:rPr lang="en-US" sz="1600" u="none" strike="noStrike" dirty="0">
                          <a:effectLst/>
                        </a:rPr>
                        <a:t/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(</a:t>
                      </a:r>
                      <a:r>
                        <a:rPr lang="en-US" sz="1600" u="none" strike="noStrike" dirty="0" smtClean="0">
                          <a:effectLst/>
                        </a:rPr>
                        <a:t>BWDB/Kish/HFMLIP/PW-35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0.620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4.425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5.045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91.462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 dirty="0">
                          <a:effectLst/>
                        </a:rPr>
                        <a:t>11/8/2020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>
                          <a:effectLst/>
                        </a:rPr>
                        <a:t>12/7/2020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9252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Dharmapasha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Rui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beel</a:t>
                      </a:r>
                      <a:r>
                        <a:rPr lang="en-US" sz="1600" u="none" strike="noStrike" dirty="0">
                          <a:effectLst/>
                        </a:rPr>
                        <a:t> Project. </a:t>
                      </a:r>
                      <a:r>
                        <a:rPr lang="en-US" sz="1600" u="none" strike="noStrike" dirty="0" err="1">
                          <a:effectLst/>
                        </a:rPr>
                        <a:t>Sunamgonj</a:t>
                      </a:r>
                      <a:r>
                        <a:rPr lang="en-US" sz="1600" u="none" strike="noStrike" dirty="0">
                          <a:effectLst/>
                        </a:rPr>
                        <a:t> (BWDB/</a:t>
                      </a:r>
                      <a:r>
                        <a:rPr lang="en-US" sz="1600" u="none" strike="noStrike" dirty="0" err="1">
                          <a:effectLst/>
                        </a:rPr>
                        <a:t>Sunam</a:t>
                      </a:r>
                      <a:r>
                        <a:rPr lang="en-US" sz="1600" u="none" strike="noStrike" dirty="0">
                          <a:effectLst/>
                        </a:rPr>
                        <a:t>/HFMLIP/PW-07)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0.341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3.039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0.060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3.440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127.007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 dirty="0">
                          <a:effectLst/>
                        </a:rPr>
                        <a:t>10/21/2020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u="none" strike="noStrike" dirty="0">
                          <a:effectLst/>
                        </a:rPr>
                        <a:t>11/23/2020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9319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6.898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12.443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20.661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936.398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8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15</a:t>
            </a:fld>
            <a:endParaRPr lang="en-CA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943344"/>
              </p:ext>
            </p:extLst>
          </p:nvPr>
        </p:nvGraphicFramePr>
        <p:xfrm>
          <a:off x="800100" y="996288"/>
          <a:ext cx="10858500" cy="554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996288"/>
                        <a:ext cx="10858500" cy="554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B5)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16</a:t>
            </a:fld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93967"/>
              </p:ext>
            </p:extLst>
          </p:nvPr>
        </p:nvGraphicFramePr>
        <p:xfrm>
          <a:off x="711200" y="698500"/>
          <a:ext cx="10896599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698500"/>
                        <a:ext cx="10896599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3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17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91909"/>
              </p:ext>
            </p:extLst>
          </p:nvPr>
        </p:nvGraphicFramePr>
        <p:xfrm>
          <a:off x="533401" y="685800"/>
          <a:ext cx="10947400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1" y="685800"/>
                        <a:ext cx="10947400" cy="560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16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18</a:t>
            </a:fld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17558"/>
              </p:ext>
            </p:extLst>
          </p:nvPr>
        </p:nvGraphicFramePr>
        <p:xfrm>
          <a:off x="850900" y="812800"/>
          <a:ext cx="11048999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812800"/>
                        <a:ext cx="11048999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5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19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51491"/>
              </p:ext>
            </p:extLst>
          </p:nvPr>
        </p:nvGraphicFramePr>
        <p:xfrm>
          <a:off x="609601" y="812800"/>
          <a:ext cx="10883900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812800"/>
                        <a:ext cx="10883900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66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Contents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149" y="1288912"/>
            <a:ext cx="11313994" cy="452503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4000" dirty="0"/>
              <a:t>Flood Situation in the project area(Damage) 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Revised design/Design of the pilot embankment construction and plan for implementation of pilot construction.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Activity plan for civil works next two dry seasons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Status of Agriculture component and plan for next FY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Discussion on civil works monitoring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/>
          <a:lstStyle/>
          <a:p>
            <a:r>
              <a:rPr lang="en-CA" dirty="0"/>
              <a:t>1.Activity Plan for civil works next two dry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2889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1.1 Physical Achievement up to October 2020</a:t>
            </a:r>
          </a:p>
          <a:p>
            <a:pPr marL="0" indent="0">
              <a:buNone/>
            </a:pPr>
            <a:r>
              <a:rPr lang="en-CA" sz="4000" dirty="0"/>
              <a:t>1.2 Current Activities of Component 3-1</a:t>
            </a:r>
          </a:p>
          <a:p>
            <a:pPr marL="0" indent="0">
              <a:buNone/>
            </a:pPr>
            <a:r>
              <a:rPr lang="en-CA" sz="4000" dirty="0"/>
              <a:t>1.3 Current Concerns</a:t>
            </a:r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20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1353136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1.1 Physical </a:t>
            </a:r>
            <a:r>
              <a:rPr lang="en-CA" sz="4900" dirty="0"/>
              <a:t>Achievement</a:t>
            </a:r>
            <a:r>
              <a:rPr lang="en-CA" dirty="0"/>
              <a:t> up to </a:t>
            </a:r>
            <a:r>
              <a:rPr lang="en-CA" dirty="0" smtClean="0"/>
              <a:t>30</a:t>
            </a:r>
            <a:r>
              <a:rPr lang="en-CA" baseline="30000" dirty="0" smtClean="0"/>
              <a:t>th</a:t>
            </a:r>
            <a:r>
              <a:rPr lang="en-CA" dirty="0" smtClean="0"/>
              <a:t>October</a:t>
            </a:r>
            <a:r>
              <a:rPr lang="en-CA" dirty="0"/>
              <a:t>, 2020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21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0427"/>
              </p:ext>
            </p:extLst>
          </p:nvPr>
        </p:nvGraphicFramePr>
        <p:xfrm>
          <a:off x="477792" y="662781"/>
          <a:ext cx="11353135" cy="6309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4097">
                  <a:extLst>
                    <a:ext uri="{9D8B030D-6E8A-4147-A177-3AD203B41FA5}">
                      <a16:colId xmlns:a16="http://schemas.microsoft.com/office/drawing/2014/main" val="3503943305"/>
                    </a:ext>
                  </a:extLst>
                </a:gridCol>
                <a:gridCol w="2572013">
                  <a:extLst>
                    <a:ext uri="{9D8B030D-6E8A-4147-A177-3AD203B41FA5}">
                      <a16:colId xmlns:a16="http://schemas.microsoft.com/office/drawing/2014/main" val="3707530753"/>
                    </a:ext>
                  </a:extLst>
                </a:gridCol>
                <a:gridCol w="940816">
                  <a:extLst>
                    <a:ext uri="{9D8B030D-6E8A-4147-A177-3AD203B41FA5}">
                      <a16:colId xmlns:a16="http://schemas.microsoft.com/office/drawing/2014/main" val="861197221"/>
                    </a:ext>
                  </a:extLst>
                </a:gridCol>
                <a:gridCol w="668968">
                  <a:extLst>
                    <a:ext uri="{9D8B030D-6E8A-4147-A177-3AD203B41FA5}">
                      <a16:colId xmlns:a16="http://schemas.microsoft.com/office/drawing/2014/main" val="2667646832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3842471441"/>
                    </a:ext>
                  </a:extLst>
                </a:gridCol>
                <a:gridCol w="1957601">
                  <a:extLst>
                    <a:ext uri="{9D8B030D-6E8A-4147-A177-3AD203B41FA5}">
                      <a16:colId xmlns:a16="http://schemas.microsoft.com/office/drawing/2014/main" val="1731255473"/>
                    </a:ext>
                  </a:extLst>
                </a:gridCol>
                <a:gridCol w="2232749">
                  <a:extLst>
                    <a:ext uri="{9D8B030D-6E8A-4147-A177-3AD203B41FA5}">
                      <a16:colId xmlns:a16="http://schemas.microsoft.com/office/drawing/2014/main" val="2376683464"/>
                    </a:ext>
                  </a:extLst>
                </a:gridCol>
                <a:gridCol w="916220">
                  <a:extLst>
                    <a:ext uri="{9D8B030D-6E8A-4147-A177-3AD203B41FA5}">
                      <a16:colId xmlns:a16="http://schemas.microsoft.com/office/drawing/2014/main" val="1224724874"/>
                    </a:ext>
                  </a:extLst>
                </a:gridCol>
              </a:tblGrid>
              <a:tr h="914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Sl No.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                                  Item of Physical Work as per 1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RDPP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up to 30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October, 2020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(%)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0225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No of Package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Cost in Crore Taka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On going Packages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862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46104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 Haor: (14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52 Nos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Kishoregonj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27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Habigonj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6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Netrokona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8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sng" dirty="0" err="1">
                          <a:solidFill>
                            <a:schemeClr val="tx1"/>
                          </a:solidFill>
                          <a:effectLst/>
                        </a:rPr>
                        <a:t>Sunamgonj</a:t>
                      </a:r>
                      <a:r>
                        <a:rPr lang="en-US" sz="1200" u="sng" dirty="0">
                          <a:solidFill>
                            <a:schemeClr val="tx1"/>
                          </a:solidFill>
                          <a:effectLst/>
                        </a:rPr>
                        <a:t> 6 Nos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Total 47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Contract Price of 47 Nos. Packages = 472.37 Crore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87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263.24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119.53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156 km (Full) +54 km (Part)= 210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14696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318.20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97.29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187 km (Full) +73.00 km (Part) = 260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627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Regulator/ Causeway/Drainage Box Outlet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137nos </a:t>
                      </a:r>
                      <a:b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(57+35+1+44)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203.11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 nos. (Full) +30 nos. (Part) = 80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49.64%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3353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Irrigation Inlet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131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12.61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+17 Nos. (Part) = 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40.61%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7648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of Regulator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1.66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 (Full) = 1 No. 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12.50%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75990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Haor: (15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65981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87.03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17.85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 km (Full) +4 Km (Part) = 55 km.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61.36%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1873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Full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84.31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25.50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 km (Full) +12 km (Part) = 65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71.40 %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6394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143.00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65 km (Full) +15.00 km (Part)= 80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51.75%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576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Re-installation/Construction of regulator/ Causeway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No. (Full) = 1 No.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14.29%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2162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Replacement of 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104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3.63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= 43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41.35%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355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WMG Office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13.80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 nos. (Full) +4 Nos. (Part) = 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953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52 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535.27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54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22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12922"/>
              </p:ext>
            </p:extLst>
          </p:nvPr>
        </p:nvGraphicFramePr>
        <p:xfrm>
          <a:off x="1146413" y="1177983"/>
          <a:ext cx="10207386" cy="4405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7513">
                  <a:extLst>
                    <a:ext uri="{9D8B030D-6E8A-4147-A177-3AD203B41FA5}">
                      <a16:colId xmlns:a16="http://schemas.microsoft.com/office/drawing/2014/main" val="604577109"/>
                    </a:ext>
                  </a:extLst>
                </a:gridCol>
                <a:gridCol w="6118869">
                  <a:extLst>
                    <a:ext uri="{9D8B030D-6E8A-4147-A177-3AD203B41FA5}">
                      <a16:colId xmlns:a16="http://schemas.microsoft.com/office/drawing/2014/main" val="2978574583"/>
                    </a:ext>
                  </a:extLst>
                </a:gridCol>
                <a:gridCol w="3421004">
                  <a:extLst>
                    <a:ext uri="{9D8B030D-6E8A-4147-A177-3AD203B41FA5}">
                      <a16:colId xmlns:a16="http://schemas.microsoft.com/office/drawing/2014/main" val="2110676299"/>
                    </a:ext>
                  </a:extLst>
                </a:gridCol>
              </a:tblGrid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Amount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68755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Fund for Livelihood &amp; Physical work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515.44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06314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expenditure up to Sept.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294.18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35538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Remaining Fund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221.26 Crore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91991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4805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October to December,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4.20 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92129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January to March, 2021	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41.70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4472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April to June, 2021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85.00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45476"/>
                  </a:ext>
                </a:extLst>
              </a:tr>
              <a:tr h="4381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14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130.90 Crore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74660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4650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July, 2021 to June, 2022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90.30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84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45895" y="206992"/>
            <a:ext cx="58142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Status of JICA Money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3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62092"/>
              </p:ext>
            </p:extLst>
          </p:nvPr>
        </p:nvGraphicFramePr>
        <p:xfrm>
          <a:off x="1514904" y="398835"/>
          <a:ext cx="9464722" cy="6916185"/>
        </p:xfrm>
        <a:graphic>
          <a:graphicData uri="http://schemas.openxmlformats.org/drawingml/2006/table">
            <a:tbl>
              <a:tblPr firstRow="1" firstCol="1" bandRow="1"/>
              <a:tblGrid>
                <a:gridCol w="61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5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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55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of Packages As Per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2nd RDPP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Packages already Tender and work is on going.8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Packages is Completed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Upto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October,2020.</a:t>
                      </a:r>
                    </a:p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9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,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already for 8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nos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package tender is floated.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 Package for Gate Replacement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Sub-Project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in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Brahmanbaria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District.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07876"/>
              </p:ext>
            </p:extLst>
          </p:nvPr>
        </p:nvGraphicFramePr>
        <p:xfrm>
          <a:off x="2869368" y="2165205"/>
          <a:ext cx="4684095" cy="291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53">
                  <a:extLst>
                    <a:ext uri="{9D8B030D-6E8A-4147-A177-3AD203B41FA5}">
                      <a16:colId xmlns:a16="http://schemas.microsoft.com/office/drawing/2014/main" val="3492153855"/>
                    </a:ext>
                  </a:extLst>
                </a:gridCol>
                <a:gridCol w="1390402">
                  <a:extLst>
                    <a:ext uri="{9D8B030D-6E8A-4147-A177-3AD203B41FA5}">
                      <a16:colId xmlns:a16="http://schemas.microsoft.com/office/drawing/2014/main" val="5449492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009476758"/>
                    </a:ext>
                  </a:extLst>
                </a:gridCol>
              </a:tblGrid>
              <a:tr h="774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Financial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Tender Invitation 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Contract Completion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68815"/>
                  </a:ext>
                </a:extLst>
              </a:tr>
              <a:tr h="4138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2016-17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939732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2017-18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216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2018-19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122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49328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43127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68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1547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533400" y="136562"/>
            <a:ext cx="10401300" cy="108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Cumulative Progress of Project (</a:t>
            </a:r>
            <a:r>
              <a:rPr lang="en-US" sz="1400" b="1" u="sng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upto</a:t>
            </a: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30-09-2020) :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Financial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	59381.08 Lakh (61.09%)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		 	Physical   =	73%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Reasons for difference of progress (Financial &amp; Physical).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89257"/>
              </p:ext>
            </p:extLst>
          </p:nvPr>
        </p:nvGraphicFramePr>
        <p:xfrm>
          <a:off x="635001" y="1218397"/>
          <a:ext cx="5638799" cy="3768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2010">
                  <a:extLst>
                    <a:ext uri="{9D8B030D-6E8A-4147-A177-3AD203B41FA5}">
                      <a16:colId xmlns:a16="http://schemas.microsoft.com/office/drawing/2014/main" val="615483221"/>
                    </a:ext>
                  </a:extLst>
                </a:gridCol>
                <a:gridCol w="1351326">
                  <a:extLst>
                    <a:ext uri="{9D8B030D-6E8A-4147-A177-3AD203B41FA5}">
                      <a16:colId xmlns:a16="http://schemas.microsoft.com/office/drawing/2014/main" val="1964661447"/>
                    </a:ext>
                  </a:extLst>
                </a:gridCol>
                <a:gridCol w="1075463">
                  <a:extLst>
                    <a:ext uri="{9D8B030D-6E8A-4147-A177-3AD203B41FA5}">
                      <a16:colId xmlns:a16="http://schemas.microsoft.com/office/drawing/2014/main" val="1782305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838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Consultancy:	          Total amount : Tk. 7901.40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Planning Review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Sub Soil Investigation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Monitoring &amp; Supervision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RAP Implementation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Environmental Study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5618.01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(71.10%)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52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Physical Work :	       Total amount : Tk. 53727.00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Detailed Estimate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Tender Float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Notification of Award (NOA)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Work Order (W/O)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Mobilization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Work done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30875.04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(57.47%)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68%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4924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73252"/>
              </p:ext>
            </p:extLst>
          </p:nvPr>
        </p:nvGraphicFramePr>
        <p:xfrm>
          <a:off x="6489700" y="1657256"/>
          <a:ext cx="4724400" cy="388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8300">
                  <a:extLst>
                    <a:ext uri="{9D8B030D-6E8A-4147-A177-3AD203B41FA5}">
                      <a16:colId xmlns:a16="http://schemas.microsoft.com/office/drawing/2014/main" val="9568294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29584392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59859155"/>
                    </a:ext>
                  </a:extLst>
                </a:gridCol>
              </a:tblGrid>
              <a:tr h="53713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Land Acquisition</a:t>
                      </a:r>
                      <a:r>
                        <a:rPr lang="en-US" sz="1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240 ha  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Tk. 24000.00 (Lakh)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15323.60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(63.85%)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65%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95001"/>
                  </a:ext>
                </a:extLst>
              </a:tr>
              <a:tr h="4375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Tax and VAT :                  Total amount : Tk. 2596.27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1809.73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(69.70%)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729620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Procurement of Goods &amp; Vehicles : Total amount : Tk. 1066.22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856.62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(80.34%)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177229"/>
                  </a:ext>
                </a:extLst>
              </a:tr>
              <a:tr h="97236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Administration:  Total amount : Tk. 3660.54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Salary of Out Sourcing staff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Rent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Gas &amp; Petrol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Repair Maintenance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Others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2228.44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(60.88%)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514870"/>
                  </a:ext>
                </a:extLst>
              </a:tr>
              <a:tr h="291710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Total :  Tk. 97204.86</a:t>
                      </a:r>
                    </a:p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59381.08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(61.09%)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56634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Contingency :                    Total amount : Tk. 660.14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807818"/>
                  </a:ext>
                </a:extLst>
              </a:tr>
              <a:tr h="145855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Grand Total amount : 	Tk. 97865.00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609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4077"/>
              </p:ext>
            </p:extLst>
          </p:nvPr>
        </p:nvGraphicFramePr>
        <p:xfrm>
          <a:off x="6505730" y="1237435"/>
          <a:ext cx="4708370" cy="420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2270">
                  <a:extLst>
                    <a:ext uri="{9D8B030D-6E8A-4147-A177-3AD203B41FA5}">
                      <a16:colId xmlns:a16="http://schemas.microsoft.com/office/drawing/2014/main" val="126737176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4465161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520202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164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26934"/>
              </p:ext>
            </p:extLst>
          </p:nvPr>
        </p:nvGraphicFramePr>
        <p:xfrm>
          <a:off x="635001" y="4986487"/>
          <a:ext cx="5638799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099">
                  <a:extLst>
                    <a:ext uri="{9D8B030D-6E8A-4147-A177-3AD203B41FA5}">
                      <a16:colId xmlns:a16="http://schemas.microsoft.com/office/drawing/2014/main" val="39738898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6252344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615045585"/>
                    </a:ext>
                  </a:extLst>
                </a:gridCol>
              </a:tblGrid>
              <a:tr h="80220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Livelihood Improvement by Agriculture Promotion:	</a:t>
                      </a:r>
                    </a:p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Total amount : Tk. 4253.43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Local Training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APSS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SIGS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2669.63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(62.76%)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69%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1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41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81927"/>
              </p:ext>
            </p:extLst>
          </p:nvPr>
        </p:nvGraphicFramePr>
        <p:xfrm>
          <a:off x="245661" y="392974"/>
          <a:ext cx="10918208" cy="607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268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02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0200" y="609601"/>
          <a:ext cx="8991600" cy="4815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2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39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9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60.662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73.0%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624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90" y="381000"/>
            <a:ext cx="914741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7796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Autofit/>
          </a:bodyPr>
          <a:lstStyle/>
          <a:p>
            <a:r>
              <a:rPr lang="en-CA" dirty="0"/>
              <a:t/>
            </a:r>
            <a:br>
              <a:rPr lang="en-CA" dirty="0"/>
            </a:br>
            <a:r>
              <a:rPr lang="en-CA" dirty="0"/>
              <a:t>1.2 Current Status of Component 3-1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29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8839"/>
              </p:ext>
            </p:extLst>
          </p:nvPr>
        </p:nvGraphicFramePr>
        <p:xfrm>
          <a:off x="840899" y="1232452"/>
          <a:ext cx="10184551" cy="4687356"/>
        </p:xfrm>
        <a:graphic>
          <a:graphicData uri="http://schemas.openxmlformats.org/drawingml/2006/table">
            <a:tbl>
              <a:tblPr firstRow="1" firstCol="1" bandRow="1"/>
              <a:tblGrid>
                <a:gridCol w="736485">
                  <a:extLst>
                    <a:ext uri="{9D8B030D-6E8A-4147-A177-3AD203B41FA5}">
                      <a16:colId xmlns:a16="http://schemas.microsoft.com/office/drawing/2014/main" val="2218168244"/>
                    </a:ext>
                  </a:extLst>
                </a:gridCol>
                <a:gridCol w="1974405">
                  <a:extLst>
                    <a:ext uri="{9D8B030D-6E8A-4147-A177-3AD203B41FA5}">
                      <a16:colId xmlns:a16="http://schemas.microsoft.com/office/drawing/2014/main" val="1794708504"/>
                    </a:ext>
                  </a:extLst>
                </a:gridCol>
                <a:gridCol w="3216759">
                  <a:extLst>
                    <a:ext uri="{9D8B030D-6E8A-4147-A177-3AD203B41FA5}">
                      <a16:colId xmlns:a16="http://schemas.microsoft.com/office/drawing/2014/main" val="1166368548"/>
                    </a:ext>
                  </a:extLst>
                </a:gridCol>
                <a:gridCol w="2097071">
                  <a:extLst>
                    <a:ext uri="{9D8B030D-6E8A-4147-A177-3AD203B41FA5}">
                      <a16:colId xmlns:a16="http://schemas.microsoft.com/office/drawing/2014/main" val="3311494767"/>
                    </a:ext>
                  </a:extLst>
                </a:gridCol>
                <a:gridCol w="2159831">
                  <a:extLst>
                    <a:ext uri="{9D8B030D-6E8A-4147-A177-3AD203B41FA5}">
                      <a16:colId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Feb 2020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299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11,700 WMG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69,983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42,482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Service, etc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26,867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15,264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307714"/>
                  </a:ext>
                </a:extLst>
              </a:tr>
              <a:tr h="597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108,550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67,146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57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4793BC-03F8-4A86-8A13-37A195AE6764}"/>
              </a:ext>
            </a:extLst>
          </p:cNvPr>
          <p:cNvSpPr txBox="1"/>
          <p:nvPr/>
        </p:nvSpPr>
        <p:spPr>
          <a:xfrm>
            <a:off x="824948" y="6142382"/>
            <a:ext cx="74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The International Expert, </a:t>
            </a:r>
            <a:r>
              <a:rPr lang="en-CA" dirty="0" err="1"/>
              <a:t>Mr</a:t>
            </a:r>
            <a:r>
              <a:rPr lang="en-CA" dirty="0"/>
              <a:t> Matsumoto will be mobilized later March.</a:t>
            </a:r>
          </a:p>
        </p:txBody>
      </p:sp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182"/>
            <a:ext cx="9144000" cy="674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2286000" y="695326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Sitka Subheading" panose="02000505000000020004" pitchFamily="2" charset="0"/>
              </a:rPr>
              <a:t>Haor</a:t>
            </a:r>
            <a:r>
              <a:rPr lang="en-US" altLang="en-US" sz="2800" dirty="0">
                <a:latin typeface="Sitka Subheading" panose="02000505000000020004" pitchFamily="2" charset="0"/>
              </a:rPr>
              <a:t> Area During Pre Monsoon </a:t>
            </a:r>
          </a:p>
        </p:txBody>
      </p:sp>
    </p:spTree>
    <p:extLst>
      <p:ext uri="{BB962C8B-B14F-4D97-AF65-F5344CB8AC3E}">
        <p14:creationId xmlns:p14="http://schemas.microsoft.com/office/powerpoint/2010/main" val="3249047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3" y="1"/>
            <a:ext cx="11682505" cy="164592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4. Status of Agriculture component and plan for next </a:t>
            </a:r>
            <a:r>
              <a:rPr lang="en-CA" dirty="0" smtClean="0"/>
              <a:t>FY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0" y="968049"/>
            <a:ext cx="11483009" cy="47119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30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6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-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Allocation &amp; Achievement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2954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788825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103304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815578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6096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60305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4" y="457200"/>
          <a:ext cx="916366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2947" y="762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586264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0" y="381001"/>
          <a:ext cx="9144000" cy="573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213" y="5605046"/>
            <a:ext cx="591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*Deposition progress downed in 2019-20 due to Pandemic </a:t>
            </a:r>
            <a:r>
              <a:rPr lang="en-US" sz="1600" dirty="0" err="1"/>
              <a:t>COVID</a:t>
            </a:r>
            <a:r>
              <a:rPr lang="en-US" sz="1600" dirty="0"/>
              <a:t>-19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6096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03483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5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7863" y="1451729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564669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1" y="457200"/>
          <a:ext cx="9143999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2276" y="1113175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8658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11710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4192" y="6044626"/>
            <a:ext cx="5571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i) 18,16,892 </a:t>
            </a:r>
            <a:r>
              <a:rPr lang="en-US" sz="1600" dirty="0" err="1"/>
              <a:t>Nos</a:t>
            </a:r>
            <a:r>
              <a:rPr lang="en-US" sz="1600" dirty="0"/>
              <a:t> Egg from 1,19,960 </a:t>
            </a:r>
            <a:r>
              <a:rPr lang="en-US" sz="1600" dirty="0" err="1"/>
              <a:t>Nos</a:t>
            </a:r>
            <a:r>
              <a:rPr lang="en-US" sz="1600" dirty="0"/>
              <a:t> distributed duck</a:t>
            </a:r>
          </a:p>
          <a:p>
            <a:r>
              <a:rPr lang="en-US" sz="1600" dirty="0"/>
              <a:t>               ii) 952 </a:t>
            </a:r>
            <a:r>
              <a:rPr lang="en-US" sz="1600" dirty="0" err="1"/>
              <a:t>Nos</a:t>
            </a:r>
            <a:r>
              <a:rPr lang="en-US" sz="1600" dirty="0"/>
              <a:t> kids from 3,858 </a:t>
            </a:r>
            <a:r>
              <a:rPr lang="en-US" sz="1600" dirty="0" err="1"/>
              <a:t>Nos</a:t>
            </a:r>
            <a:r>
              <a:rPr lang="en-US" sz="1600" dirty="0"/>
              <a:t> distributed Goat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7957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43665" y="457200"/>
          <a:ext cx="9124335" cy="508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48200" y="53607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demonstration item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92028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2197290" y="293806"/>
            <a:ext cx="817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+mj-lt"/>
              </a:rPr>
              <a:t>BORO RICE FIELD DURING DRY SEASON IN HAOR AREA</a:t>
            </a:r>
          </a:p>
        </p:txBody>
      </p:sp>
    </p:spTree>
    <p:extLst>
      <p:ext uri="{BB962C8B-B14F-4D97-AF65-F5344CB8AC3E}">
        <p14:creationId xmlns:p14="http://schemas.microsoft.com/office/powerpoint/2010/main" val="3357874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1120878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354088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2" y="457200"/>
          <a:ext cx="91439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79818" y="12192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463774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609601"/>
          <a:ext cx="9144000" cy="525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57700" y="973723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12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784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sz="2400" b="1" dirty="0">
                <a:solidFill>
                  <a:srgbClr val="0070C0"/>
                </a:solidFill>
              </a:rPr>
              <a:t>Proposed Budget for 2nd Revised DPP and Achievement Upto June'2020</a:t>
            </a:r>
            <a:endParaRPr 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972624"/>
              </p:ext>
            </p:extLst>
          </p:nvPr>
        </p:nvGraphicFramePr>
        <p:xfrm>
          <a:off x="196948" y="1941442"/>
          <a:ext cx="11718387" cy="256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Worksheet" r:id="rId3" imgW="17468897" imgH="3581267" progId="Excel.Sheet.12">
                  <p:embed/>
                </p:oleObj>
              </mc:Choice>
              <mc:Fallback>
                <p:oleObj name="Worksheet" r:id="rId3" imgW="17468897" imgH="3581267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948" y="1941442"/>
                        <a:ext cx="11718387" cy="2560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4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397290"/>
              </p:ext>
            </p:extLst>
          </p:nvPr>
        </p:nvGraphicFramePr>
        <p:xfrm>
          <a:off x="506438" y="914400"/>
          <a:ext cx="11127544" cy="5190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Worksheet" r:id="rId3" imgW="17468897" imgH="8362864" progId="Excel.Sheet.12">
                  <p:embed/>
                </p:oleObj>
              </mc:Choice>
              <mc:Fallback>
                <p:oleObj name="Worksheet" r:id="rId3" imgW="17468897" imgH="8362864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438" y="914400"/>
                        <a:ext cx="11127544" cy="5190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500022"/>
              </p:ext>
            </p:extLst>
          </p:nvPr>
        </p:nvGraphicFramePr>
        <p:xfrm>
          <a:off x="407963" y="914400"/>
          <a:ext cx="11352628" cy="4459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Worksheet" r:id="rId3" imgW="17468897" imgH="6419883" progId="Excel.Sheet.12">
                  <p:embed/>
                </p:oleObj>
              </mc:Choice>
              <mc:Fallback>
                <p:oleObj name="Worksheet" r:id="rId3" imgW="17468897" imgH="6419883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963" y="914400"/>
                        <a:ext cx="11352628" cy="4459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7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 Current Concerns</a:t>
            </a:r>
            <a:b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9680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/>
              <a:t>Slow Land Acquisition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/>
              <a:t>Approval of the 2</a:t>
            </a:r>
            <a:r>
              <a:rPr lang="en-CA" sz="4000" baseline="30000" dirty="0"/>
              <a:t>nd</a:t>
            </a:r>
            <a:r>
              <a:rPr lang="en-CA" sz="4000" dirty="0"/>
              <a:t> revised DPP including Protection Work (Expected this week)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46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2.1 Procurement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/>
              <a:t> Tender is already live.</a:t>
            </a:r>
            <a:endParaRPr lang="en-CA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/>
              <a:t> The work will be undertaken in the next dry season.(Probably Within 15/12/2020).</a:t>
            </a:r>
          </a:p>
          <a:p>
            <a:endParaRPr lang="en-CA" sz="4000" dirty="0"/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47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t="6644" r="27738" b="5681"/>
          <a:stretch>
            <a:fillRect/>
          </a:stretch>
        </p:blipFill>
        <p:spPr>
          <a:xfrm rot="16200000">
            <a:off x="4533901" y="-1409700"/>
            <a:ext cx="29718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28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60986"/>
          <a:stretch>
            <a:fillRect/>
          </a:stretch>
        </p:blipFill>
        <p:spPr>
          <a:xfrm>
            <a:off x="2133600" y="2057400"/>
            <a:ext cx="7696200" cy="3505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(a)	If Earth is Borrowed From The </a:t>
            </a:r>
            <a:r>
              <a:rPr lang="en-US" sz="2800" b="1" dirty="0">
                <a:cs typeface="Times New Roman" pitchFamily="18" charset="0"/>
              </a:rPr>
              <a:t>Country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44066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424576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803526"/>
            <a:ext cx="6858001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8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7" b="31089"/>
          <a:stretch>
            <a:fillRect/>
          </a:stretch>
        </p:blipFill>
        <p:spPr>
          <a:xfrm>
            <a:off x="2286000" y="2133600"/>
            <a:ext cx="7543800" cy="3276600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34200" y="23622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3055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(b)	If Earth is Borrowed From The </a:t>
            </a:r>
            <a:r>
              <a:rPr lang="en-US" sz="2800" b="1" dirty="0">
                <a:cs typeface="Times New Roman" pitchFamily="18" charset="0"/>
              </a:rPr>
              <a:t>River Side</a:t>
            </a:r>
          </a:p>
        </p:txBody>
      </p:sp>
    </p:spTree>
    <p:extLst>
      <p:ext uri="{BB962C8B-B14F-4D97-AF65-F5344CB8AC3E}">
        <p14:creationId xmlns:p14="http://schemas.microsoft.com/office/powerpoint/2010/main" val="3047724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73"/>
          <a:stretch>
            <a:fillRect/>
          </a:stretch>
        </p:blipFill>
        <p:spPr>
          <a:xfrm>
            <a:off x="2209800" y="2133600"/>
            <a:ext cx="7239000" cy="3581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(c)	If Earth is Borrowed From Both </a:t>
            </a:r>
            <a:r>
              <a:rPr lang="en-US" sz="2800" b="1" dirty="0">
                <a:cs typeface="Times New Roman" pitchFamily="18" charset="0"/>
              </a:rPr>
              <a:t>Side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86600" y="33528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10200" y="3429000"/>
            <a:ext cx="5334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657600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0" y="3364468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8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4E6-AC51-4309-AAF2-4D461EC4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44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1850756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 (</a:t>
            </a:r>
            <a:r>
              <a:rPr lang="en-CA" dirty="0" err="1"/>
              <a:t>Noagaon</a:t>
            </a:r>
            <a:r>
              <a:rPr lang="en-CA" dirty="0"/>
              <a:t> </a:t>
            </a:r>
            <a:r>
              <a:rPr lang="en-CA" dirty="0" err="1"/>
              <a:t>Haor</a:t>
            </a:r>
            <a:r>
              <a:rPr lang="en-CA" dirty="0"/>
              <a:t> Part-B 39.32 to 40.50)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6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2"/>
            <a:ext cx="10624457" cy="534849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1"/>
            <a:ext cx="3895344" cy="2724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171" y="1377191"/>
            <a:ext cx="2035629" cy="437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58400" y="14965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05-11-2020</a:t>
            </a:r>
          </a:p>
        </p:txBody>
      </p:sp>
    </p:spTree>
    <p:extLst>
      <p:ext uri="{BB962C8B-B14F-4D97-AF65-F5344CB8AC3E}">
        <p14:creationId xmlns:p14="http://schemas.microsoft.com/office/powerpoint/2010/main" val="357182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1068"/>
            <a:ext cx="10058400" cy="6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44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05050" y="1637913"/>
            <a:ext cx="7781925" cy="1216075"/>
            <a:chOff x="2305050" y="1637913"/>
            <a:chExt cx="7781925" cy="12160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2314575" y="2705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305050" y="1943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305050" y="2219325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476500" y="1637913"/>
              <a:ext cx="25679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Avg. Crest level of S/E 4.50  m-PWD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76500" y="239232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Average GL  2.10 m-PWD</a:t>
              </a:r>
            </a:p>
            <a:p>
              <a:endParaRPr 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76500" y="1960602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Max WL at 15</a:t>
              </a:r>
              <a:r>
                <a:rPr lang="en-US" sz="1200" b="1" baseline="30000" dirty="0"/>
                <a:t>th</a:t>
              </a:r>
              <a:r>
                <a:rPr lang="en-US" sz="1200" b="1" dirty="0"/>
                <a:t> May  3.52 m-PWD</a:t>
              </a:r>
            </a:p>
            <a:p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5859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664196"/>
              </p:ext>
            </p:extLst>
          </p:nvPr>
        </p:nvGraphicFramePr>
        <p:xfrm>
          <a:off x="1037230" y="485775"/>
          <a:ext cx="10508776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230" y="485775"/>
                        <a:ext cx="10508776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87457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2117</Words>
  <Application>Microsoft Office PowerPoint</Application>
  <PresentationFormat>Widescreen</PresentationFormat>
  <Paragraphs>667</Paragraphs>
  <Slides>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BankGothic Md BT</vt:lpstr>
      <vt:lpstr>Calibri</vt:lpstr>
      <vt:lpstr>Calibri Light</vt:lpstr>
      <vt:lpstr>Eras Bold ITC</vt:lpstr>
      <vt:lpstr>Sitka Subheading</vt:lpstr>
      <vt:lpstr>Symbol</vt:lpstr>
      <vt:lpstr>Times New Roman</vt:lpstr>
      <vt:lpstr>Vrinda</vt:lpstr>
      <vt:lpstr>Wingdings</vt:lpstr>
      <vt:lpstr>游明朝</vt:lpstr>
      <vt:lpstr>Office Theme</vt:lpstr>
      <vt:lpstr>PDF</vt:lpstr>
      <vt:lpstr>Worksheet</vt:lpstr>
      <vt:lpstr>Foxit PhantomPDF Document</vt:lpstr>
      <vt:lpstr>Haor Flood Management and Livelihood Improvement Project (BWDB Part)   Recent Progress Report</vt:lpstr>
      <vt:lpstr>Contents of The Presentation</vt:lpstr>
      <vt:lpstr>PowerPoint Presentation</vt:lpstr>
      <vt:lpstr>PowerPoint Presentation</vt:lpstr>
      <vt:lpstr>PowerPoint Presentation</vt:lpstr>
      <vt:lpstr>3.2 Findings (Noagaon Haor Part-B 39.32 to 40.50)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Revised design/Design of the pilot embankment construction and plan for implementation of pilot construction. </vt:lpstr>
      <vt:lpstr>PowerPoint Presentation</vt:lpstr>
      <vt:lpstr>Protection Type (Type A)</vt:lpstr>
      <vt:lpstr>Protection Type (Type B5)</vt:lpstr>
      <vt:lpstr>Flood Fuse</vt:lpstr>
      <vt:lpstr>Flood Fuse</vt:lpstr>
      <vt:lpstr>Flood Fuse</vt:lpstr>
      <vt:lpstr>1.Activity Plan for civil works next two dry season</vt:lpstr>
      <vt:lpstr>1.1 Physical Achievement up to 30thOctober, 2020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1.2 Current Status of Component 3-1  </vt:lpstr>
      <vt:lpstr>4. Status of Agriculture component and plan for next FY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Current Concerns </vt:lpstr>
      <vt:lpstr>2. Status of Protection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HFMLIP</cp:lastModifiedBy>
  <cp:revision>175</cp:revision>
  <cp:lastPrinted>2020-11-08T11:18:13Z</cp:lastPrinted>
  <dcterms:created xsi:type="dcterms:W3CDTF">2019-12-14T05:10:13Z</dcterms:created>
  <dcterms:modified xsi:type="dcterms:W3CDTF">2020-11-09T06:41:11Z</dcterms:modified>
</cp:coreProperties>
</file>